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Tahom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Tahoma-bold.fntdata"/><Relationship Id="rId27" Type="http://schemas.openxmlformats.org/officeDocument/2006/relationships/font" Target="fonts/Tahom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876b0f3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c876b0f38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6756f05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c6756f05f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876b0f3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c876b0f38d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86fc43bb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86fc43b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88dab7370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788dab7370_3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showMasterSp="0">
  <p:cSld name="1_Picture with Caption">
    <p:bg>
      <p:bgPr>
        <a:solidFill>
          <a:srgbClr val="2E75B5"/>
        </a:solidFill>
      </p:bgPr>
    </p:bg>
    <p:spTree>
      <p:nvGrpSpPr>
        <p:cNvPr id="12" name="Shape 12"/>
        <p:cNvGrpSpPr/>
        <p:nvPr/>
      </p:nvGrpSpPr>
      <p:grpSpPr>
        <a:xfrm>
          <a:off x="0" y="0"/>
          <a:ext cx="0" cy="0"/>
          <a:chOff x="0" y="0"/>
          <a:chExt cx="0" cy="0"/>
        </a:xfrm>
      </p:grpSpPr>
      <p:sp>
        <p:nvSpPr>
          <p:cNvPr id="13" name="Google Shape;13;p2"/>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Tahoma"/>
                <a:ea typeface="Tahoma"/>
                <a:cs typeface="Tahoma"/>
                <a:sym typeface="Tahoma"/>
              </a:defRPr>
            </a:lvl1pPr>
            <a:lvl2pPr indent="0" lvl="1" marL="0" algn="r">
              <a:spcBef>
                <a:spcPts val="0"/>
              </a:spcBef>
              <a:buNone/>
              <a:defRPr b="0" i="0" sz="1200" u="none" cap="none" strike="noStrike">
                <a:solidFill>
                  <a:schemeClr val="lt1"/>
                </a:solidFill>
                <a:latin typeface="Tahoma"/>
                <a:ea typeface="Tahoma"/>
                <a:cs typeface="Tahoma"/>
                <a:sym typeface="Tahoma"/>
              </a:defRPr>
            </a:lvl2pPr>
            <a:lvl3pPr indent="0" lvl="2" marL="0" algn="r">
              <a:spcBef>
                <a:spcPts val="0"/>
              </a:spcBef>
              <a:buNone/>
              <a:defRPr b="0" i="0" sz="1200" u="none" cap="none" strike="noStrike">
                <a:solidFill>
                  <a:schemeClr val="lt1"/>
                </a:solidFill>
                <a:latin typeface="Tahoma"/>
                <a:ea typeface="Tahoma"/>
                <a:cs typeface="Tahoma"/>
                <a:sym typeface="Tahoma"/>
              </a:defRPr>
            </a:lvl3pPr>
            <a:lvl4pPr indent="0" lvl="3" marL="0" algn="r">
              <a:spcBef>
                <a:spcPts val="0"/>
              </a:spcBef>
              <a:buNone/>
              <a:defRPr b="0" i="0" sz="1200" u="none" cap="none" strike="noStrike">
                <a:solidFill>
                  <a:schemeClr val="lt1"/>
                </a:solidFill>
                <a:latin typeface="Tahoma"/>
                <a:ea typeface="Tahoma"/>
                <a:cs typeface="Tahoma"/>
                <a:sym typeface="Tahoma"/>
              </a:defRPr>
            </a:lvl4pPr>
            <a:lvl5pPr indent="0" lvl="4" marL="0" algn="r">
              <a:spcBef>
                <a:spcPts val="0"/>
              </a:spcBef>
              <a:buNone/>
              <a:defRPr b="0" i="0" sz="1200" u="none" cap="none" strike="noStrike">
                <a:solidFill>
                  <a:schemeClr val="lt1"/>
                </a:solidFill>
                <a:latin typeface="Tahoma"/>
                <a:ea typeface="Tahoma"/>
                <a:cs typeface="Tahoma"/>
                <a:sym typeface="Tahoma"/>
              </a:defRPr>
            </a:lvl5pPr>
            <a:lvl6pPr indent="0" lvl="5" marL="0" algn="r">
              <a:spcBef>
                <a:spcPts val="0"/>
              </a:spcBef>
              <a:buNone/>
              <a:defRPr b="0" i="0" sz="1200" u="none" cap="none" strike="noStrike">
                <a:solidFill>
                  <a:schemeClr val="lt1"/>
                </a:solidFill>
                <a:latin typeface="Tahoma"/>
                <a:ea typeface="Tahoma"/>
                <a:cs typeface="Tahoma"/>
                <a:sym typeface="Tahoma"/>
              </a:defRPr>
            </a:lvl6pPr>
            <a:lvl7pPr indent="0" lvl="6" marL="0" algn="r">
              <a:spcBef>
                <a:spcPts val="0"/>
              </a:spcBef>
              <a:buNone/>
              <a:defRPr b="0" i="0" sz="1200" u="none" cap="none" strike="noStrike">
                <a:solidFill>
                  <a:schemeClr val="lt1"/>
                </a:solidFill>
                <a:latin typeface="Tahoma"/>
                <a:ea typeface="Tahoma"/>
                <a:cs typeface="Tahoma"/>
                <a:sym typeface="Tahoma"/>
              </a:defRPr>
            </a:lvl7pPr>
            <a:lvl8pPr indent="0" lvl="7" marL="0" algn="r">
              <a:spcBef>
                <a:spcPts val="0"/>
              </a:spcBef>
              <a:buNone/>
              <a:defRPr b="0" i="0" sz="1200" u="none" cap="none" strike="noStrike">
                <a:solidFill>
                  <a:schemeClr val="lt1"/>
                </a:solidFill>
                <a:latin typeface="Tahoma"/>
                <a:ea typeface="Tahoma"/>
                <a:cs typeface="Tahoma"/>
                <a:sym typeface="Tahoma"/>
              </a:defRPr>
            </a:lvl8pPr>
            <a:lvl9pPr indent="0" lvl="8" marL="0" algn="r">
              <a:spcBef>
                <a:spcPts val="0"/>
              </a:spcBef>
              <a:buNone/>
              <a:defRPr b="0" i="0" sz="12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2"/>
          <p:cNvSpPr/>
          <p:nvPr>
            <p:ph idx="2" type="pic"/>
          </p:nvPr>
        </p:nvSpPr>
        <p:spPr>
          <a:xfrm>
            <a:off x="5183188" y="0"/>
            <a:ext cx="7008812" cy="68579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lt1"/>
              </a:buClr>
              <a:buSzPts val="3200"/>
              <a:buFont typeface="Arial"/>
              <a:buNone/>
              <a:defRPr b="0" i="0" sz="3200" u="none" cap="none" strike="noStrike">
                <a:solidFill>
                  <a:schemeClr val="lt1"/>
                </a:solidFill>
                <a:latin typeface="Tahoma"/>
                <a:ea typeface="Tahoma"/>
                <a:cs typeface="Tahoma"/>
                <a:sym typeface="Tahoma"/>
              </a:defRPr>
            </a:lvl1pPr>
            <a:lvl2pPr lvl="1" marR="0" rtl="0" algn="l">
              <a:lnSpc>
                <a:spcPct val="100000"/>
              </a:lnSpc>
              <a:spcBef>
                <a:spcPts val="1000"/>
              </a:spcBef>
              <a:spcAft>
                <a:spcPts val="0"/>
              </a:spcAft>
              <a:buClr>
                <a:srgbClr val="304769"/>
              </a:buClr>
              <a:buSzPts val="2800"/>
              <a:buFont typeface="Arial"/>
              <a:buNone/>
              <a:defRPr b="0" i="0" sz="2800" u="none" cap="none" strike="noStrike">
                <a:solidFill>
                  <a:srgbClr val="304769"/>
                </a:solidFill>
                <a:latin typeface="Tahoma"/>
                <a:ea typeface="Tahoma"/>
                <a:cs typeface="Tahoma"/>
                <a:sym typeface="Tahoma"/>
              </a:defRPr>
            </a:lvl2pPr>
            <a:lvl3pPr lvl="2" marR="0" rtl="0" algn="l">
              <a:lnSpc>
                <a:spcPct val="100000"/>
              </a:lnSpc>
              <a:spcBef>
                <a:spcPts val="1000"/>
              </a:spcBef>
              <a:spcAft>
                <a:spcPts val="0"/>
              </a:spcAft>
              <a:buClr>
                <a:srgbClr val="304769"/>
              </a:buClr>
              <a:buSzPts val="2400"/>
              <a:buFont typeface="Arial"/>
              <a:buNone/>
              <a:defRPr b="0" i="0" sz="2400" u="none" cap="none" strike="noStrike">
                <a:solidFill>
                  <a:srgbClr val="304769"/>
                </a:solidFill>
                <a:latin typeface="Tahoma"/>
                <a:ea typeface="Tahoma"/>
                <a:cs typeface="Tahoma"/>
                <a:sym typeface="Tahoma"/>
              </a:defRPr>
            </a:lvl3pPr>
            <a:lvl4pPr lvl="3" marR="0" rtl="0" algn="l">
              <a:lnSpc>
                <a:spcPct val="100000"/>
              </a:lnSpc>
              <a:spcBef>
                <a:spcPts val="1000"/>
              </a:spcBef>
              <a:spcAft>
                <a:spcPts val="0"/>
              </a:spcAft>
              <a:buClr>
                <a:srgbClr val="304769"/>
              </a:buClr>
              <a:buSzPts val="2000"/>
              <a:buFont typeface="Arial"/>
              <a:buNone/>
              <a:defRPr b="0" i="0" sz="2000" u="none" cap="none" strike="noStrike">
                <a:solidFill>
                  <a:srgbClr val="304769"/>
                </a:solidFill>
                <a:latin typeface="Tahoma"/>
                <a:ea typeface="Tahoma"/>
                <a:cs typeface="Tahoma"/>
                <a:sym typeface="Tahoma"/>
              </a:defRPr>
            </a:lvl4pPr>
            <a:lvl5pPr lvl="4" marR="0" rtl="0" algn="l">
              <a:lnSpc>
                <a:spcPct val="100000"/>
              </a:lnSpc>
              <a:spcBef>
                <a:spcPts val="1000"/>
              </a:spcBef>
              <a:spcAft>
                <a:spcPts val="0"/>
              </a:spcAft>
              <a:buClr>
                <a:srgbClr val="304769"/>
              </a:buClr>
              <a:buSzPts val="2000"/>
              <a:buFont typeface="Arial"/>
              <a:buNone/>
              <a:defRPr b="0" i="0" sz="2000" u="none" cap="none" strike="noStrike">
                <a:solidFill>
                  <a:srgbClr val="304769"/>
                </a:solidFill>
                <a:latin typeface="Tahoma"/>
                <a:ea typeface="Tahoma"/>
                <a:cs typeface="Tahoma"/>
                <a:sym typeface="Tahoma"/>
              </a:defRPr>
            </a:lvl5pPr>
            <a:lvl6pPr lvl="5"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pic>
        <p:nvPicPr>
          <p:cNvPr id="17" name="Google Shape;17;p2"/>
          <p:cNvPicPr preferRelativeResize="0"/>
          <p:nvPr/>
        </p:nvPicPr>
        <p:blipFill rotWithShape="1">
          <a:blip r:embed="rId2">
            <a:alphaModFix/>
          </a:blip>
          <a:srcRect b="0" l="0" r="0" t="0"/>
          <a:stretch/>
        </p:blipFill>
        <p:spPr>
          <a:xfrm>
            <a:off x="319941" y="1736046"/>
            <a:ext cx="4587339" cy="20948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 name="Shape 18"/>
        <p:cNvGrpSpPr/>
        <p:nvPr/>
      </p:nvGrpSpPr>
      <p:grpSpPr>
        <a:xfrm>
          <a:off x="0" y="0"/>
          <a:ext cx="0" cy="0"/>
          <a:chOff x="0" y="0"/>
          <a:chExt cx="0" cy="0"/>
        </a:xfrm>
      </p:grpSpPr>
      <p:sp>
        <p:nvSpPr>
          <p:cNvPr id="19" name="Google Shape;1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30476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30476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rgbClr val="304769"/>
              </a:buClr>
              <a:buSzPts val="1800"/>
              <a:buChar char="•"/>
              <a:defRPr/>
            </a:lvl1pPr>
            <a:lvl2pPr indent="-342900" lvl="1" marL="914400" algn="l">
              <a:lnSpc>
                <a:spcPct val="100000"/>
              </a:lnSpc>
              <a:spcBef>
                <a:spcPts val="1000"/>
              </a:spcBef>
              <a:spcAft>
                <a:spcPts val="0"/>
              </a:spcAft>
              <a:buClr>
                <a:srgbClr val="304769"/>
              </a:buClr>
              <a:buSzPts val="1800"/>
              <a:buChar char="•"/>
              <a:defRPr/>
            </a:lvl2pPr>
            <a:lvl3pPr indent="-342900" lvl="2" marL="1371600" algn="l">
              <a:lnSpc>
                <a:spcPct val="100000"/>
              </a:lnSpc>
              <a:spcBef>
                <a:spcPts val="1000"/>
              </a:spcBef>
              <a:spcAft>
                <a:spcPts val="0"/>
              </a:spcAft>
              <a:buClr>
                <a:srgbClr val="304769"/>
              </a:buClr>
              <a:buSzPts val="1800"/>
              <a:buChar char="•"/>
              <a:defRPr/>
            </a:lvl3pPr>
            <a:lvl4pPr indent="-342900" lvl="3" marL="1828800" algn="l">
              <a:lnSpc>
                <a:spcPct val="100000"/>
              </a:lnSpc>
              <a:spcBef>
                <a:spcPts val="1000"/>
              </a:spcBef>
              <a:spcAft>
                <a:spcPts val="0"/>
              </a:spcAft>
              <a:buClr>
                <a:srgbClr val="304769"/>
              </a:buClr>
              <a:buSzPts val="1800"/>
              <a:buChar char="•"/>
              <a:defRPr/>
            </a:lvl4pPr>
            <a:lvl5pPr indent="-342900" lvl="4" marL="2286000" algn="l">
              <a:lnSpc>
                <a:spcPct val="100000"/>
              </a:lnSpc>
              <a:spcBef>
                <a:spcPts val="1000"/>
              </a:spcBef>
              <a:spcAft>
                <a:spcPts val="0"/>
              </a:spcAft>
              <a:buClr>
                <a:srgbClr val="304769"/>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304769"/>
              </a:buClr>
              <a:buSzPts val="6000"/>
              <a:buFont typeface="Tahom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1000"/>
              </a:spcBef>
              <a:spcAft>
                <a:spcPts val="0"/>
              </a:spcAft>
              <a:buClr>
                <a:srgbClr val="304769"/>
              </a:buClr>
              <a:buSzPts val="2400"/>
              <a:buNone/>
              <a:defRPr sz="2400"/>
            </a:lvl1pPr>
            <a:lvl2pPr lvl="1" algn="ctr">
              <a:lnSpc>
                <a:spcPct val="100000"/>
              </a:lnSpc>
              <a:spcBef>
                <a:spcPts val="1000"/>
              </a:spcBef>
              <a:spcAft>
                <a:spcPts val="0"/>
              </a:spcAft>
              <a:buClr>
                <a:srgbClr val="304769"/>
              </a:buClr>
              <a:buSzPts val="2000"/>
              <a:buNone/>
              <a:defRPr sz="2000"/>
            </a:lvl2pPr>
            <a:lvl3pPr lvl="2" algn="ctr">
              <a:lnSpc>
                <a:spcPct val="100000"/>
              </a:lnSpc>
              <a:spcBef>
                <a:spcPts val="1000"/>
              </a:spcBef>
              <a:spcAft>
                <a:spcPts val="0"/>
              </a:spcAft>
              <a:buClr>
                <a:srgbClr val="304769"/>
              </a:buClr>
              <a:buSzPts val="1800"/>
              <a:buNone/>
              <a:defRPr sz="1800"/>
            </a:lvl3pPr>
            <a:lvl4pPr lvl="3" algn="ctr">
              <a:lnSpc>
                <a:spcPct val="100000"/>
              </a:lnSpc>
              <a:spcBef>
                <a:spcPts val="1000"/>
              </a:spcBef>
              <a:spcAft>
                <a:spcPts val="0"/>
              </a:spcAft>
              <a:buClr>
                <a:srgbClr val="304769"/>
              </a:buClr>
              <a:buSzPts val="1600"/>
              <a:buNone/>
              <a:defRPr sz="1600"/>
            </a:lvl4pPr>
            <a:lvl5pPr lvl="4" algn="ctr">
              <a:lnSpc>
                <a:spcPct val="100000"/>
              </a:lnSpc>
              <a:spcBef>
                <a:spcPts val="1000"/>
              </a:spcBef>
              <a:spcAft>
                <a:spcPts val="0"/>
              </a:spcAft>
              <a:buClr>
                <a:srgbClr val="304769"/>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 name="Google Shape;32;p5"/>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5" name="Shape 35"/>
        <p:cNvGrpSpPr/>
        <p:nvPr/>
      </p:nvGrpSpPr>
      <p:grpSpPr>
        <a:xfrm>
          <a:off x="0" y="0"/>
          <a:ext cx="0" cy="0"/>
          <a:chOff x="0" y="0"/>
          <a:chExt cx="0" cy="0"/>
        </a:xfrm>
      </p:grpSpPr>
      <p:sp>
        <p:nvSpPr>
          <p:cNvPr id="36" name="Google Shape;3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30476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rgbClr val="304769"/>
              </a:buClr>
              <a:buSzPts val="1800"/>
              <a:buChar char="•"/>
              <a:defRPr/>
            </a:lvl1pPr>
            <a:lvl2pPr indent="-342900" lvl="1" marL="914400" algn="l">
              <a:lnSpc>
                <a:spcPct val="100000"/>
              </a:lnSpc>
              <a:spcBef>
                <a:spcPts val="1000"/>
              </a:spcBef>
              <a:spcAft>
                <a:spcPts val="0"/>
              </a:spcAft>
              <a:buClr>
                <a:srgbClr val="304769"/>
              </a:buClr>
              <a:buSzPts val="1800"/>
              <a:buChar char="•"/>
              <a:defRPr/>
            </a:lvl2pPr>
            <a:lvl3pPr indent="-342900" lvl="2" marL="1371600" algn="l">
              <a:lnSpc>
                <a:spcPct val="100000"/>
              </a:lnSpc>
              <a:spcBef>
                <a:spcPts val="1000"/>
              </a:spcBef>
              <a:spcAft>
                <a:spcPts val="0"/>
              </a:spcAft>
              <a:buClr>
                <a:srgbClr val="304769"/>
              </a:buClr>
              <a:buSzPts val="1800"/>
              <a:buChar char="•"/>
              <a:defRPr/>
            </a:lvl3pPr>
            <a:lvl4pPr indent="-342900" lvl="3" marL="1828800" algn="l">
              <a:lnSpc>
                <a:spcPct val="100000"/>
              </a:lnSpc>
              <a:spcBef>
                <a:spcPts val="1000"/>
              </a:spcBef>
              <a:spcAft>
                <a:spcPts val="0"/>
              </a:spcAft>
              <a:buClr>
                <a:srgbClr val="304769"/>
              </a:buClr>
              <a:buSzPts val="1800"/>
              <a:buChar char="•"/>
              <a:defRPr/>
            </a:lvl4pPr>
            <a:lvl5pPr indent="-342900" lvl="4" marL="2286000" algn="l">
              <a:lnSpc>
                <a:spcPct val="100000"/>
              </a:lnSpc>
              <a:spcBef>
                <a:spcPts val="1000"/>
              </a:spcBef>
              <a:spcAft>
                <a:spcPts val="0"/>
              </a:spcAft>
              <a:buClr>
                <a:srgbClr val="304769"/>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bg>
      <p:bgPr>
        <a:solidFill>
          <a:srgbClr val="2E75B5"/>
        </a:solidFill>
      </p:bgPr>
    </p:bg>
    <p:spTree>
      <p:nvGrpSpPr>
        <p:cNvPr id="41" name="Shape 41"/>
        <p:cNvGrpSpPr/>
        <p:nvPr/>
      </p:nvGrpSpPr>
      <p:grpSpPr>
        <a:xfrm>
          <a:off x="0" y="0"/>
          <a:ext cx="0" cy="0"/>
          <a:chOff x="0" y="0"/>
          <a:chExt cx="0" cy="0"/>
        </a:xfrm>
      </p:grpSpPr>
      <p:sp>
        <p:nvSpPr>
          <p:cNvPr id="42" name="Google Shape;4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Tahom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chemeClr val="lt1"/>
              </a:buClr>
              <a:buSzPts val="2800"/>
              <a:buChar char="•"/>
              <a:defRPr>
                <a:solidFill>
                  <a:schemeClr val="lt1"/>
                </a:solidFill>
              </a:defRPr>
            </a:lvl1pPr>
            <a:lvl2pPr indent="-381000" lvl="1" marL="914400" algn="l">
              <a:lnSpc>
                <a:spcPct val="100000"/>
              </a:lnSpc>
              <a:spcBef>
                <a:spcPts val="1000"/>
              </a:spcBef>
              <a:spcAft>
                <a:spcPts val="0"/>
              </a:spcAft>
              <a:buClr>
                <a:schemeClr val="lt1"/>
              </a:buClr>
              <a:buSzPts val="2400"/>
              <a:buChar char="•"/>
              <a:defRPr>
                <a:solidFill>
                  <a:schemeClr val="lt1"/>
                </a:solidFill>
              </a:defRPr>
            </a:lvl2pPr>
            <a:lvl3pPr indent="-355600" lvl="2" marL="1371600" algn="l">
              <a:lnSpc>
                <a:spcPct val="100000"/>
              </a:lnSpc>
              <a:spcBef>
                <a:spcPts val="1000"/>
              </a:spcBef>
              <a:spcAft>
                <a:spcPts val="0"/>
              </a:spcAft>
              <a:buClr>
                <a:schemeClr val="lt1"/>
              </a:buClr>
              <a:buSzPts val="2000"/>
              <a:buChar char="•"/>
              <a:defRPr>
                <a:solidFill>
                  <a:schemeClr val="lt1"/>
                </a:solidFill>
              </a:defRPr>
            </a:lvl3pPr>
            <a:lvl4pPr indent="-342900" lvl="3" marL="1828800" algn="l">
              <a:lnSpc>
                <a:spcPct val="100000"/>
              </a:lnSpc>
              <a:spcBef>
                <a:spcPts val="1000"/>
              </a:spcBef>
              <a:spcAft>
                <a:spcPts val="0"/>
              </a:spcAft>
              <a:buClr>
                <a:schemeClr val="lt1"/>
              </a:buClr>
              <a:buSzPts val="1800"/>
              <a:buChar char="•"/>
              <a:defRPr>
                <a:solidFill>
                  <a:schemeClr val="lt1"/>
                </a:solidFill>
              </a:defRPr>
            </a:lvl4pPr>
            <a:lvl5pPr indent="-342900" lvl="4" marL="2286000" algn="l">
              <a:lnSpc>
                <a:spcPct val="100000"/>
              </a:lnSpc>
              <a:spcBef>
                <a:spcPts val="1000"/>
              </a:spcBef>
              <a:spcAft>
                <a:spcPts val="0"/>
              </a:spcAft>
              <a:buClr>
                <a:schemeClr val="lt1"/>
              </a:buClr>
              <a:buSzPts val="1800"/>
              <a:buChar char="•"/>
              <a:defRPr>
                <a:solidFill>
                  <a:schemeClr val="lt1"/>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chemeClr val="lt1"/>
              </a:buClr>
              <a:buSzPts val="2800"/>
              <a:buChar char="•"/>
              <a:defRPr>
                <a:solidFill>
                  <a:schemeClr val="lt1"/>
                </a:solidFill>
              </a:defRPr>
            </a:lvl1pPr>
            <a:lvl2pPr indent="-381000" lvl="1" marL="914400" algn="l">
              <a:lnSpc>
                <a:spcPct val="100000"/>
              </a:lnSpc>
              <a:spcBef>
                <a:spcPts val="1000"/>
              </a:spcBef>
              <a:spcAft>
                <a:spcPts val="0"/>
              </a:spcAft>
              <a:buClr>
                <a:schemeClr val="lt1"/>
              </a:buClr>
              <a:buSzPts val="2400"/>
              <a:buChar char="•"/>
              <a:defRPr>
                <a:solidFill>
                  <a:schemeClr val="lt1"/>
                </a:solidFill>
              </a:defRPr>
            </a:lvl2pPr>
            <a:lvl3pPr indent="-355600" lvl="2" marL="1371600" algn="l">
              <a:lnSpc>
                <a:spcPct val="100000"/>
              </a:lnSpc>
              <a:spcBef>
                <a:spcPts val="1000"/>
              </a:spcBef>
              <a:spcAft>
                <a:spcPts val="0"/>
              </a:spcAft>
              <a:buClr>
                <a:schemeClr val="lt1"/>
              </a:buClr>
              <a:buSzPts val="2000"/>
              <a:buChar char="•"/>
              <a:defRPr>
                <a:solidFill>
                  <a:schemeClr val="lt1"/>
                </a:solidFill>
              </a:defRPr>
            </a:lvl3pPr>
            <a:lvl4pPr indent="-342900" lvl="3" marL="1828800" algn="l">
              <a:lnSpc>
                <a:spcPct val="100000"/>
              </a:lnSpc>
              <a:spcBef>
                <a:spcPts val="1000"/>
              </a:spcBef>
              <a:spcAft>
                <a:spcPts val="0"/>
              </a:spcAft>
              <a:buClr>
                <a:schemeClr val="lt1"/>
              </a:buClr>
              <a:buSzPts val="1800"/>
              <a:buChar char="•"/>
              <a:defRPr>
                <a:solidFill>
                  <a:schemeClr val="lt1"/>
                </a:solidFill>
              </a:defRPr>
            </a:lvl4pPr>
            <a:lvl5pPr indent="-342900" lvl="4" marL="2286000" algn="l">
              <a:lnSpc>
                <a:spcPct val="100000"/>
              </a:lnSpc>
              <a:spcBef>
                <a:spcPts val="1000"/>
              </a:spcBef>
              <a:spcAft>
                <a:spcPts val="0"/>
              </a:spcAft>
              <a:buClr>
                <a:schemeClr val="lt1"/>
              </a:buClr>
              <a:buSzPts val="1800"/>
              <a:buChar char="•"/>
              <a:defRPr>
                <a:solidFill>
                  <a:schemeClr val="lt1"/>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Tahoma"/>
                <a:ea typeface="Tahoma"/>
                <a:cs typeface="Tahoma"/>
                <a:sym typeface="Tahoma"/>
              </a:defRPr>
            </a:lvl1pPr>
            <a:lvl2pPr indent="0" lvl="1" marL="0" algn="r">
              <a:spcBef>
                <a:spcPts val="0"/>
              </a:spcBef>
              <a:buNone/>
              <a:defRPr b="0" i="0" sz="1200" u="none" cap="none" strike="noStrike">
                <a:solidFill>
                  <a:schemeClr val="lt1"/>
                </a:solidFill>
                <a:latin typeface="Tahoma"/>
                <a:ea typeface="Tahoma"/>
                <a:cs typeface="Tahoma"/>
                <a:sym typeface="Tahoma"/>
              </a:defRPr>
            </a:lvl2pPr>
            <a:lvl3pPr indent="0" lvl="2" marL="0" algn="r">
              <a:spcBef>
                <a:spcPts val="0"/>
              </a:spcBef>
              <a:buNone/>
              <a:defRPr b="0" i="0" sz="1200" u="none" cap="none" strike="noStrike">
                <a:solidFill>
                  <a:schemeClr val="lt1"/>
                </a:solidFill>
                <a:latin typeface="Tahoma"/>
                <a:ea typeface="Tahoma"/>
                <a:cs typeface="Tahoma"/>
                <a:sym typeface="Tahoma"/>
              </a:defRPr>
            </a:lvl3pPr>
            <a:lvl4pPr indent="0" lvl="3" marL="0" algn="r">
              <a:spcBef>
                <a:spcPts val="0"/>
              </a:spcBef>
              <a:buNone/>
              <a:defRPr b="0" i="0" sz="1200" u="none" cap="none" strike="noStrike">
                <a:solidFill>
                  <a:schemeClr val="lt1"/>
                </a:solidFill>
                <a:latin typeface="Tahoma"/>
                <a:ea typeface="Tahoma"/>
                <a:cs typeface="Tahoma"/>
                <a:sym typeface="Tahoma"/>
              </a:defRPr>
            </a:lvl4pPr>
            <a:lvl5pPr indent="0" lvl="4" marL="0" algn="r">
              <a:spcBef>
                <a:spcPts val="0"/>
              </a:spcBef>
              <a:buNone/>
              <a:defRPr b="0" i="0" sz="1200" u="none" cap="none" strike="noStrike">
                <a:solidFill>
                  <a:schemeClr val="lt1"/>
                </a:solidFill>
                <a:latin typeface="Tahoma"/>
                <a:ea typeface="Tahoma"/>
                <a:cs typeface="Tahoma"/>
                <a:sym typeface="Tahoma"/>
              </a:defRPr>
            </a:lvl5pPr>
            <a:lvl6pPr indent="0" lvl="5" marL="0" algn="r">
              <a:spcBef>
                <a:spcPts val="0"/>
              </a:spcBef>
              <a:buNone/>
              <a:defRPr b="0" i="0" sz="1200" u="none" cap="none" strike="noStrike">
                <a:solidFill>
                  <a:schemeClr val="lt1"/>
                </a:solidFill>
                <a:latin typeface="Tahoma"/>
                <a:ea typeface="Tahoma"/>
                <a:cs typeface="Tahoma"/>
                <a:sym typeface="Tahoma"/>
              </a:defRPr>
            </a:lvl6pPr>
            <a:lvl7pPr indent="0" lvl="6" marL="0" algn="r">
              <a:spcBef>
                <a:spcPts val="0"/>
              </a:spcBef>
              <a:buNone/>
              <a:defRPr b="0" i="0" sz="1200" u="none" cap="none" strike="noStrike">
                <a:solidFill>
                  <a:schemeClr val="lt1"/>
                </a:solidFill>
                <a:latin typeface="Tahoma"/>
                <a:ea typeface="Tahoma"/>
                <a:cs typeface="Tahoma"/>
                <a:sym typeface="Tahoma"/>
              </a:defRPr>
            </a:lvl7pPr>
            <a:lvl8pPr indent="0" lvl="7" marL="0" algn="r">
              <a:spcBef>
                <a:spcPts val="0"/>
              </a:spcBef>
              <a:buNone/>
              <a:defRPr b="0" i="0" sz="1200" u="none" cap="none" strike="noStrike">
                <a:solidFill>
                  <a:schemeClr val="lt1"/>
                </a:solidFill>
                <a:latin typeface="Tahoma"/>
                <a:ea typeface="Tahoma"/>
                <a:cs typeface="Tahoma"/>
                <a:sym typeface="Tahoma"/>
              </a:defRPr>
            </a:lvl8pPr>
            <a:lvl9pPr indent="0" lvl="8" marL="0" algn="r">
              <a:spcBef>
                <a:spcPts val="0"/>
              </a:spcBef>
              <a:buNone/>
              <a:defRPr b="0" i="0" sz="12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pic>
        <p:nvPicPr>
          <p:cNvPr id="48" name="Google Shape;48;p7"/>
          <p:cNvPicPr preferRelativeResize="0"/>
          <p:nvPr/>
        </p:nvPicPr>
        <p:blipFill rotWithShape="1">
          <a:blip r:embed="rId2">
            <a:alphaModFix/>
          </a:blip>
          <a:srcRect b="0" l="0" r="0" t="0"/>
          <a:stretch/>
        </p:blipFill>
        <p:spPr>
          <a:xfrm>
            <a:off x="10620841" y="6152356"/>
            <a:ext cx="1489879" cy="6810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304769"/>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1000"/>
              </a:spcBef>
              <a:spcAft>
                <a:spcPts val="0"/>
              </a:spcAft>
              <a:buClr>
                <a:srgbClr val="304769"/>
              </a:buClr>
              <a:buSzPts val="3200"/>
              <a:buChar char="•"/>
              <a:defRPr sz="3200"/>
            </a:lvl1pPr>
            <a:lvl2pPr indent="-406400" lvl="1" marL="914400" algn="l">
              <a:lnSpc>
                <a:spcPct val="100000"/>
              </a:lnSpc>
              <a:spcBef>
                <a:spcPts val="1000"/>
              </a:spcBef>
              <a:spcAft>
                <a:spcPts val="0"/>
              </a:spcAft>
              <a:buClr>
                <a:srgbClr val="304769"/>
              </a:buClr>
              <a:buSzPts val="2800"/>
              <a:buChar char="•"/>
              <a:defRPr sz="2800"/>
            </a:lvl2pPr>
            <a:lvl3pPr indent="-381000" lvl="2" marL="1371600" algn="l">
              <a:lnSpc>
                <a:spcPct val="100000"/>
              </a:lnSpc>
              <a:spcBef>
                <a:spcPts val="1000"/>
              </a:spcBef>
              <a:spcAft>
                <a:spcPts val="0"/>
              </a:spcAft>
              <a:buClr>
                <a:srgbClr val="304769"/>
              </a:buClr>
              <a:buSzPts val="2400"/>
              <a:buChar char="•"/>
              <a:defRPr sz="2400"/>
            </a:lvl3pPr>
            <a:lvl4pPr indent="-355600" lvl="3" marL="1828800" algn="l">
              <a:lnSpc>
                <a:spcPct val="100000"/>
              </a:lnSpc>
              <a:spcBef>
                <a:spcPts val="1000"/>
              </a:spcBef>
              <a:spcAft>
                <a:spcPts val="0"/>
              </a:spcAft>
              <a:buClr>
                <a:srgbClr val="304769"/>
              </a:buClr>
              <a:buSzPts val="2000"/>
              <a:buChar char="•"/>
              <a:defRPr sz="2000"/>
            </a:lvl4pPr>
            <a:lvl5pPr indent="-355600" lvl="4" marL="2286000" algn="l">
              <a:lnSpc>
                <a:spcPct val="100000"/>
              </a:lnSpc>
              <a:spcBef>
                <a:spcPts val="1000"/>
              </a:spcBef>
              <a:spcAft>
                <a:spcPts val="0"/>
              </a:spcAft>
              <a:buClr>
                <a:srgbClr val="304769"/>
              </a:buClr>
              <a:buSzPts val="2000"/>
              <a:buChar char="•"/>
              <a:defRPr sz="2000"/>
            </a:lvl5pPr>
            <a:lvl6pPr indent="-355600" lvl="5" marL="2743200" algn="l">
              <a:lnSpc>
                <a:spcPct val="90000"/>
              </a:lnSpc>
              <a:spcBef>
                <a:spcPts val="10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 name="Google Shape;52;p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304769"/>
              </a:buClr>
              <a:buSzPts val="1600"/>
              <a:buNone/>
              <a:defRPr sz="1600"/>
            </a:lvl1pPr>
            <a:lvl2pPr indent="-228600" lvl="1" marL="914400" algn="l">
              <a:lnSpc>
                <a:spcPct val="100000"/>
              </a:lnSpc>
              <a:spcBef>
                <a:spcPts val="1000"/>
              </a:spcBef>
              <a:spcAft>
                <a:spcPts val="0"/>
              </a:spcAft>
              <a:buClr>
                <a:srgbClr val="304769"/>
              </a:buClr>
              <a:buSzPts val="1400"/>
              <a:buNone/>
              <a:defRPr sz="1400"/>
            </a:lvl2pPr>
            <a:lvl3pPr indent="-228600" lvl="2" marL="1371600" algn="l">
              <a:lnSpc>
                <a:spcPct val="100000"/>
              </a:lnSpc>
              <a:spcBef>
                <a:spcPts val="1000"/>
              </a:spcBef>
              <a:spcAft>
                <a:spcPts val="0"/>
              </a:spcAft>
              <a:buClr>
                <a:srgbClr val="304769"/>
              </a:buClr>
              <a:buSzPts val="1200"/>
              <a:buNone/>
              <a:defRPr sz="1200"/>
            </a:lvl3pPr>
            <a:lvl4pPr indent="-228600" lvl="3" marL="1828800" algn="l">
              <a:lnSpc>
                <a:spcPct val="100000"/>
              </a:lnSpc>
              <a:spcBef>
                <a:spcPts val="1000"/>
              </a:spcBef>
              <a:spcAft>
                <a:spcPts val="0"/>
              </a:spcAft>
              <a:buClr>
                <a:srgbClr val="304769"/>
              </a:buClr>
              <a:buSzPts val="1000"/>
              <a:buNone/>
              <a:defRPr sz="1000"/>
            </a:lvl4pPr>
            <a:lvl5pPr indent="-228600" lvl="4" marL="2286000" algn="l">
              <a:lnSpc>
                <a:spcPct val="100000"/>
              </a:lnSpc>
              <a:spcBef>
                <a:spcPts val="1000"/>
              </a:spcBef>
              <a:spcAft>
                <a:spcPts val="0"/>
              </a:spcAft>
              <a:buClr>
                <a:srgbClr val="304769"/>
              </a:buClr>
              <a:buSzPts val="1000"/>
              <a:buNone/>
              <a:defRPr sz="1000"/>
            </a:lvl5pPr>
            <a:lvl6pPr indent="-228600" lvl="5" marL="2743200" algn="l">
              <a:lnSpc>
                <a:spcPct val="90000"/>
              </a:lnSpc>
              <a:spcBef>
                <a:spcPts val="10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8"/>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304769"/>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rgbClr val="304769"/>
              </a:buClr>
              <a:buSzPts val="3200"/>
              <a:buFont typeface="Arial"/>
              <a:buNone/>
              <a:defRPr b="0" i="0" sz="3200" u="none" cap="none" strike="noStrike">
                <a:solidFill>
                  <a:srgbClr val="304769"/>
                </a:solidFill>
                <a:latin typeface="Tahoma"/>
                <a:ea typeface="Tahoma"/>
                <a:cs typeface="Tahoma"/>
                <a:sym typeface="Tahoma"/>
              </a:defRPr>
            </a:lvl1pPr>
            <a:lvl2pPr lvl="1" marR="0" rtl="0" algn="l">
              <a:lnSpc>
                <a:spcPct val="100000"/>
              </a:lnSpc>
              <a:spcBef>
                <a:spcPts val="1000"/>
              </a:spcBef>
              <a:spcAft>
                <a:spcPts val="0"/>
              </a:spcAft>
              <a:buClr>
                <a:srgbClr val="304769"/>
              </a:buClr>
              <a:buSzPts val="2800"/>
              <a:buFont typeface="Arial"/>
              <a:buNone/>
              <a:defRPr b="0" i="0" sz="2800" u="none" cap="none" strike="noStrike">
                <a:solidFill>
                  <a:srgbClr val="304769"/>
                </a:solidFill>
                <a:latin typeface="Tahoma"/>
                <a:ea typeface="Tahoma"/>
                <a:cs typeface="Tahoma"/>
                <a:sym typeface="Tahoma"/>
              </a:defRPr>
            </a:lvl2pPr>
            <a:lvl3pPr lvl="2" marR="0" rtl="0" algn="l">
              <a:lnSpc>
                <a:spcPct val="100000"/>
              </a:lnSpc>
              <a:spcBef>
                <a:spcPts val="1000"/>
              </a:spcBef>
              <a:spcAft>
                <a:spcPts val="0"/>
              </a:spcAft>
              <a:buClr>
                <a:srgbClr val="304769"/>
              </a:buClr>
              <a:buSzPts val="2400"/>
              <a:buFont typeface="Arial"/>
              <a:buNone/>
              <a:defRPr b="0" i="0" sz="2400" u="none" cap="none" strike="noStrike">
                <a:solidFill>
                  <a:srgbClr val="304769"/>
                </a:solidFill>
                <a:latin typeface="Tahoma"/>
                <a:ea typeface="Tahoma"/>
                <a:cs typeface="Tahoma"/>
                <a:sym typeface="Tahoma"/>
              </a:defRPr>
            </a:lvl3pPr>
            <a:lvl4pPr lvl="3" marR="0" rtl="0" algn="l">
              <a:lnSpc>
                <a:spcPct val="100000"/>
              </a:lnSpc>
              <a:spcBef>
                <a:spcPts val="1000"/>
              </a:spcBef>
              <a:spcAft>
                <a:spcPts val="0"/>
              </a:spcAft>
              <a:buClr>
                <a:srgbClr val="304769"/>
              </a:buClr>
              <a:buSzPts val="2000"/>
              <a:buFont typeface="Arial"/>
              <a:buNone/>
              <a:defRPr b="0" i="0" sz="2000" u="none" cap="none" strike="noStrike">
                <a:solidFill>
                  <a:srgbClr val="304769"/>
                </a:solidFill>
                <a:latin typeface="Tahoma"/>
                <a:ea typeface="Tahoma"/>
                <a:cs typeface="Tahoma"/>
                <a:sym typeface="Tahoma"/>
              </a:defRPr>
            </a:lvl4pPr>
            <a:lvl5pPr lvl="4" marR="0" rtl="0" algn="l">
              <a:lnSpc>
                <a:spcPct val="100000"/>
              </a:lnSpc>
              <a:spcBef>
                <a:spcPts val="1000"/>
              </a:spcBef>
              <a:spcAft>
                <a:spcPts val="0"/>
              </a:spcAft>
              <a:buClr>
                <a:srgbClr val="304769"/>
              </a:buClr>
              <a:buSzPts val="2000"/>
              <a:buFont typeface="Arial"/>
              <a:buNone/>
              <a:defRPr b="0" i="0" sz="2000" u="none" cap="none" strike="noStrike">
                <a:solidFill>
                  <a:srgbClr val="304769"/>
                </a:solidFill>
                <a:latin typeface="Tahoma"/>
                <a:ea typeface="Tahoma"/>
                <a:cs typeface="Tahoma"/>
                <a:sym typeface="Tahoma"/>
              </a:defRPr>
            </a:lvl5pPr>
            <a:lvl6pPr lvl="5"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9" name="Google Shape;59;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304769"/>
              </a:buClr>
              <a:buSzPts val="1600"/>
              <a:buNone/>
              <a:defRPr sz="1600"/>
            </a:lvl1pPr>
            <a:lvl2pPr indent="-228600" lvl="1" marL="914400" algn="l">
              <a:lnSpc>
                <a:spcPct val="100000"/>
              </a:lnSpc>
              <a:spcBef>
                <a:spcPts val="1000"/>
              </a:spcBef>
              <a:spcAft>
                <a:spcPts val="0"/>
              </a:spcAft>
              <a:buClr>
                <a:srgbClr val="304769"/>
              </a:buClr>
              <a:buSzPts val="1400"/>
              <a:buNone/>
              <a:defRPr sz="1400"/>
            </a:lvl2pPr>
            <a:lvl3pPr indent="-228600" lvl="2" marL="1371600" algn="l">
              <a:lnSpc>
                <a:spcPct val="100000"/>
              </a:lnSpc>
              <a:spcBef>
                <a:spcPts val="1000"/>
              </a:spcBef>
              <a:spcAft>
                <a:spcPts val="0"/>
              </a:spcAft>
              <a:buClr>
                <a:srgbClr val="304769"/>
              </a:buClr>
              <a:buSzPts val="1200"/>
              <a:buNone/>
              <a:defRPr sz="1200"/>
            </a:lvl3pPr>
            <a:lvl4pPr indent="-228600" lvl="3" marL="1828800" algn="l">
              <a:lnSpc>
                <a:spcPct val="100000"/>
              </a:lnSpc>
              <a:spcBef>
                <a:spcPts val="1000"/>
              </a:spcBef>
              <a:spcAft>
                <a:spcPts val="0"/>
              </a:spcAft>
              <a:buClr>
                <a:srgbClr val="304769"/>
              </a:buClr>
              <a:buSzPts val="1000"/>
              <a:buNone/>
              <a:defRPr sz="1000"/>
            </a:lvl4pPr>
            <a:lvl5pPr indent="-228600" lvl="4" marL="2286000" algn="l">
              <a:lnSpc>
                <a:spcPct val="100000"/>
              </a:lnSpc>
              <a:spcBef>
                <a:spcPts val="1000"/>
              </a:spcBef>
              <a:spcAft>
                <a:spcPts val="0"/>
              </a:spcAft>
              <a:buClr>
                <a:srgbClr val="304769"/>
              </a:buClr>
              <a:buSzPts val="1000"/>
              <a:buNone/>
              <a:defRPr sz="1000"/>
            </a:lvl5pPr>
            <a:lvl6pPr indent="-228600" lvl="5" marL="2743200" algn="l">
              <a:lnSpc>
                <a:spcPct val="90000"/>
              </a:lnSpc>
              <a:spcBef>
                <a:spcPts val="10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9"/>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304769"/>
              </a:buClr>
              <a:buSzPts val="4400"/>
              <a:buFont typeface="Tahoma"/>
              <a:buNone/>
              <a:defRPr b="1" i="0" sz="4400" u="none" cap="none" strike="noStrike">
                <a:solidFill>
                  <a:srgbClr val="304769"/>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1000"/>
              </a:spcBef>
              <a:spcAft>
                <a:spcPts val="0"/>
              </a:spcAft>
              <a:buClr>
                <a:srgbClr val="304769"/>
              </a:buClr>
              <a:buSzPts val="2800"/>
              <a:buFont typeface="Arial"/>
              <a:buChar char="•"/>
              <a:defRPr b="0" i="0" sz="2800" u="none" cap="none" strike="noStrike">
                <a:solidFill>
                  <a:srgbClr val="304769"/>
                </a:solidFill>
                <a:latin typeface="Tahoma"/>
                <a:ea typeface="Tahoma"/>
                <a:cs typeface="Tahoma"/>
                <a:sym typeface="Tahoma"/>
              </a:defRPr>
            </a:lvl1pPr>
            <a:lvl2pPr indent="-381000" lvl="1" marL="914400" marR="0" rtl="0" algn="l">
              <a:lnSpc>
                <a:spcPct val="100000"/>
              </a:lnSpc>
              <a:spcBef>
                <a:spcPts val="1000"/>
              </a:spcBef>
              <a:spcAft>
                <a:spcPts val="0"/>
              </a:spcAft>
              <a:buClr>
                <a:srgbClr val="304769"/>
              </a:buClr>
              <a:buSzPts val="2400"/>
              <a:buFont typeface="Arial"/>
              <a:buChar char="•"/>
              <a:defRPr b="0" i="0" sz="2400" u="none" cap="none" strike="noStrike">
                <a:solidFill>
                  <a:srgbClr val="304769"/>
                </a:solidFill>
                <a:latin typeface="Tahoma"/>
                <a:ea typeface="Tahoma"/>
                <a:cs typeface="Tahoma"/>
                <a:sym typeface="Tahoma"/>
              </a:defRPr>
            </a:lvl2pPr>
            <a:lvl3pPr indent="-355600" lvl="2" marL="1371600" marR="0" rtl="0" algn="l">
              <a:lnSpc>
                <a:spcPct val="100000"/>
              </a:lnSpc>
              <a:spcBef>
                <a:spcPts val="1000"/>
              </a:spcBef>
              <a:spcAft>
                <a:spcPts val="0"/>
              </a:spcAft>
              <a:buClr>
                <a:srgbClr val="304769"/>
              </a:buClr>
              <a:buSzPts val="2000"/>
              <a:buFont typeface="Arial"/>
              <a:buChar char="•"/>
              <a:defRPr b="0" i="0" sz="2000" u="none" cap="none" strike="noStrike">
                <a:solidFill>
                  <a:srgbClr val="304769"/>
                </a:solidFill>
                <a:latin typeface="Tahoma"/>
                <a:ea typeface="Tahoma"/>
                <a:cs typeface="Tahoma"/>
                <a:sym typeface="Tahoma"/>
              </a:defRPr>
            </a:lvl3pPr>
            <a:lvl4pPr indent="-342900" lvl="3" marL="1828800" marR="0" rtl="0" algn="l">
              <a:lnSpc>
                <a:spcPct val="100000"/>
              </a:lnSpc>
              <a:spcBef>
                <a:spcPts val="1000"/>
              </a:spcBef>
              <a:spcAft>
                <a:spcPts val="0"/>
              </a:spcAft>
              <a:buClr>
                <a:srgbClr val="304769"/>
              </a:buClr>
              <a:buSzPts val="1800"/>
              <a:buFont typeface="Arial"/>
              <a:buChar char="•"/>
              <a:defRPr b="0" i="0" sz="1800" u="none" cap="none" strike="noStrike">
                <a:solidFill>
                  <a:srgbClr val="304769"/>
                </a:solidFill>
                <a:latin typeface="Tahoma"/>
                <a:ea typeface="Tahoma"/>
                <a:cs typeface="Tahoma"/>
                <a:sym typeface="Tahoma"/>
              </a:defRPr>
            </a:lvl4pPr>
            <a:lvl5pPr indent="-342900" lvl="4" marL="2286000" marR="0" rtl="0" algn="l">
              <a:lnSpc>
                <a:spcPct val="100000"/>
              </a:lnSpc>
              <a:spcBef>
                <a:spcPts val="1000"/>
              </a:spcBef>
              <a:spcAft>
                <a:spcPts val="0"/>
              </a:spcAft>
              <a:buClr>
                <a:srgbClr val="304769"/>
              </a:buClr>
              <a:buSzPts val="1800"/>
              <a:buFont typeface="Arial"/>
              <a:buChar char="•"/>
              <a:defRPr b="0" i="0" sz="1800" u="none" cap="none" strike="noStrike">
                <a:solidFill>
                  <a:srgbClr val="304769"/>
                </a:solidFill>
                <a:latin typeface="Tahoma"/>
                <a:ea typeface="Tahoma"/>
                <a:cs typeface="Tahoma"/>
                <a:sym typeface="Tahoma"/>
              </a:defRPr>
            </a:lvl5pPr>
            <a:lvl6pPr indent="-342900" lvl="5" marL="2743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1017482" y="112713"/>
            <a:ext cx="1065229" cy="3895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304769"/>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47597"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304769"/>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5841476" y="6334124"/>
            <a:ext cx="446202" cy="40957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304769"/>
                </a:solidFill>
                <a:latin typeface="Tahoma"/>
                <a:ea typeface="Tahoma"/>
                <a:cs typeface="Tahoma"/>
                <a:sym typeface="Tahoma"/>
              </a:defRPr>
            </a:lvl1pPr>
            <a:lvl2pPr indent="0" lvl="1" marL="0" marR="0" rtl="0" algn="r">
              <a:spcBef>
                <a:spcPts val="0"/>
              </a:spcBef>
              <a:buNone/>
              <a:defRPr b="0" i="0" sz="1200" u="none" cap="none" strike="noStrike">
                <a:solidFill>
                  <a:srgbClr val="304769"/>
                </a:solidFill>
                <a:latin typeface="Tahoma"/>
                <a:ea typeface="Tahoma"/>
                <a:cs typeface="Tahoma"/>
                <a:sym typeface="Tahoma"/>
              </a:defRPr>
            </a:lvl2pPr>
            <a:lvl3pPr indent="0" lvl="2" marL="0" marR="0" rtl="0" algn="r">
              <a:spcBef>
                <a:spcPts val="0"/>
              </a:spcBef>
              <a:buNone/>
              <a:defRPr b="0" i="0" sz="1200" u="none" cap="none" strike="noStrike">
                <a:solidFill>
                  <a:srgbClr val="304769"/>
                </a:solidFill>
                <a:latin typeface="Tahoma"/>
                <a:ea typeface="Tahoma"/>
                <a:cs typeface="Tahoma"/>
                <a:sym typeface="Tahoma"/>
              </a:defRPr>
            </a:lvl3pPr>
            <a:lvl4pPr indent="0" lvl="3" marL="0" marR="0" rtl="0" algn="r">
              <a:spcBef>
                <a:spcPts val="0"/>
              </a:spcBef>
              <a:buNone/>
              <a:defRPr b="0" i="0" sz="1200" u="none" cap="none" strike="noStrike">
                <a:solidFill>
                  <a:srgbClr val="304769"/>
                </a:solidFill>
                <a:latin typeface="Tahoma"/>
                <a:ea typeface="Tahoma"/>
                <a:cs typeface="Tahoma"/>
                <a:sym typeface="Tahoma"/>
              </a:defRPr>
            </a:lvl4pPr>
            <a:lvl5pPr indent="0" lvl="4" marL="0" marR="0" rtl="0" algn="r">
              <a:spcBef>
                <a:spcPts val="0"/>
              </a:spcBef>
              <a:buNone/>
              <a:defRPr b="0" i="0" sz="1200" u="none" cap="none" strike="noStrike">
                <a:solidFill>
                  <a:srgbClr val="304769"/>
                </a:solidFill>
                <a:latin typeface="Tahoma"/>
                <a:ea typeface="Tahoma"/>
                <a:cs typeface="Tahoma"/>
                <a:sym typeface="Tahoma"/>
              </a:defRPr>
            </a:lvl5pPr>
            <a:lvl6pPr indent="0" lvl="5" marL="0" marR="0" rtl="0" algn="r">
              <a:spcBef>
                <a:spcPts val="0"/>
              </a:spcBef>
              <a:buNone/>
              <a:defRPr b="0" i="0" sz="1200" u="none" cap="none" strike="noStrike">
                <a:solidFill>
                  <a:srgbClr val="304769"/>
                </a:solidFill>
                <a:latin typeface="Tahoma"/>
                <a:ea typeface="Tahoma"/>
                <a:cs typeface="Tahoma"/>
                <a:sym typeface="Tahoma"/>
              </a:defRPr>
            </a:lvl6pPr>
            <a:lvl7pPr indent="0" lvl="6" marL="0" marR="0" rtl="0" algn="r">
              <a:spcBef>
                <a:spcPts val="0"/>
              </a:spcBef>
              <a:buNone/>
              <a:defRPr b="0" i="0" sz="1200" u="none" cap="none" strike="noStrike">
                <a:solidFill>
                  <a:srgbClr val="304769"/>
                </a:solidFill>
                <a:latin typeface="Tahoma"/>
                <a:ea typeface="Tahoma"/>
                <a:cs typeface="Tahoma"/>
                <a:sym typeface="Tahoma"/>
              </a:defRPr>
            </a:lvl7pPr>
            <a:lvl8pPr indent="0" lvl="7" marL="0" marR="0" rtl="0" algn="r">
              <a:spcBef>
                <a:spcPts val="0"/>
              </a:spcBef>
              <a:buNone/>
              <a:defRPr b="0" i="0" sz="1200" u="none" cap="none" strike="noStrike">
                <a:solidFill>
                  <a:srgbClr val="304769"/>
                </a:solidFill>
                <a:latin typeface="Tahoma"/>
                <a:ea typeface="Tahoma"/>
                <a:cs typeface="Tahoma"/>
                <a:sym typeface="Tahoma"/>
              </a:defRPr>
            </a:lvl8pPr>
            <a:lvl9pPr indent="0" lvl="8" marL="0" marR="0" rtl="0" algn="r">
              <a:spcBef>
                <a:spcPts val="0"/>
              </a:spcBef>
              <a:buNone/>
              <a:defRPr b="0" i="0" sz="1200" u="none" cap="none" strike="noStrike">
                <a:solidFill>
                  <a:srgbClr val="30476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10502935" y="6080125"/>
            <a:ext cx="1701729" cy="7778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childandfamilysuccess.asu.edu/cep/initiatives/start-with-equity-14-priorities-dismantle-systemic-racism-early-care-education" TargetMode="External"/><Relationship Id="rId4" Type="http://schemas.openxmlformats.org/officeDocument/2006/relationships/image" Target="../media/image27.jpg"/><Relationship Id="rId5" Type="http://schemas.openxmlformats.org/officeDocument/2006/relationships/image" Target="../media/image25.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 name="Shape 66"/>
        <p:cNvGrpSpPr/>
        <p:nvPr/>
      </p:nvGrpSpPr>
      <p:grpSpPr>
        <a:xfrm>
          <a:off x="0" y="0"/>
          <a:ext cx="0" cy="0"/>
          <a:chOff x="0" y="0"/>
          <a:chExt cx="0" cy="0"/>
        </a:xfrm>
      </p:grpSpPr>
      <p:pic>
        <p:nvPicPr>
          <p:cNvPr id="67" name="Google Shape;67;p10"/>
          <p:cNvPicPr preferRelativeResize="0"/>
          <p:nvPr/>
        </p:nvPicPr>
        <p:blipFill rotWithShape="1">
          <a:blip r:embed="rId3">
            <a:alphaModFix/>
          </a:blip>
          <a:srcRect b="19176" l="23892" r="43402" t="18144"/>
          <a:stretch/>
        </p:blipFill>
        <p:spPr>
          <a:xfrm>
            <a:off x="5902960" y="190996"/>
            <a:ext cx="5953760" cy="6418239"/>
          </a:xfrm>
          <a:prstGeom prst="rect">
            <a:avLst/>
          </a:prstGeom>
          <a:noFill/>
          <a:ln>
            <a:noFill/>
          </a:ln>
        </p:spPr>
      </p:pic>
      <p:pic>
        <p:nvPicPr>
          <p:cNvPr id="68" name="Google Shape;68;p10"/>
          <p:cNvPicPr preferRelativeResize="0"/>
          <p:nvPr/>
        </p:nvPicPr>
        <p:blipFill rotWithShape="1">
          <a:blip r:embed="rId4">
            <a:alphaModFix/>
          </a:blip>
          <a:srcRect b="0" l="0" r="0" t="0"/>
          <a:stretch/>
        </p:blipFill>
        <p:spPr>
          <a:xfrm>
            <a:off x="660215" y="2219786"/>
            <a:ext cx="4468509" cy="20406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9"/>
          <p:cNvPicPr preferRelativeResize="0"/>
          <p:nvPr/>
        </p:nvPicPr>
        <p:blipFill rotWithShape="1">
          <a:blip r:embed="rId3">
            <a:alphaModFix/>
          </a:blip>
          <a:srcRect b="57800" l="2629" r="50000" t="28453"/>
          <a:stretch/>
        </p:blipFill>
        <p:spPr>
          <a:xfrm>
            <a:off x="-1" y="182556"/>
            <a:ext cx="8295589" cy="1354014"/>
          </a:xfrm>
          <a:prstGeom prst="rect">
            <a:avLst/>
          </a:prstGeom>
          <a:noFill/>
          <a:ln>
            <a:noFill/>
          </a:ln>
        </p:spPr>
      </p:pic>
      <p:sp>
        <p:nvSpPr>
          <p:cNvPr id="128" name="Google Shape;128;p19"/>
          <p:cNvSpPr txBox="1"/>
          <p:nvPr>
            <p:ph idx="1" type="body"/>
          </p:nvPr>
        </p:nvSpPr>
        <p:spPr>
          <a:xfrm>
            <a:off x="6572225" y="1835150"/>
            <a:ext cx="50280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500" u="sng"/>
              <a:t>State and Tribes should:</a:t>
            </a:r>
            <a:endParaRPr sz="2500"/>
          </a:p>
          <a:p>
            <a:pPr indent="-236220" lvl="0" marL="228600" rtl="0" algn="l">
              <a:lnSpc>
                <a:spcPct val="90000"/>
              </a:lnSpc>
              <a:spcBef>
                <a:spcPts val="2000"/>
              </a:spcBef>
              <a:spcAft>
                <a:spcPts val="0"/>
              </a:spcAft>
              <a:buSzPts val="2500"/>
              <a:buChar char="•"/>
            </a:pPr>
            <a:r>
              <a:rPr lang="en-US" sz="2500"/>
              <a:t>Ensure racial equity training content or coursework is required as part of professional credentialing and licensing systems.</a:t>
            </a:r>
            <a:endParaRPr sz="2500"/>
          </a:p>
          <a:p>
            <a:pPr indent="-236220" lvl="0" marL="228600" rtl="0" algn="l">
              <a:lnSpc>
                <a:spcPct val="90000"/>
              </a:lnSpc>
              <a:spcBef>
                <a:spcPts val="2000"/>
              </a:spcBef>
              <a:spcAft>
                <a:spcPts val="0"/>
              </a:spcAft>
              <a:buSzPts val="2500"/>
              <a:buChar char="•"/>
            </a:pPr>
            <a:r>
              <a:rPr lang="en-US" sz="2500"/>
              <a:t>Expand the racial literacy of all coaches in the professional development system. </a:t>
            </a:r>
            <a:endParaRPr sz="2500"/>
          </a:p>
        </p:txBody>
      </p:sp>
      <p:sp>
        <p:nvSpPr>
          <p:cNvPr id="129" name="Google Shape;129;p19"/>
          <p:cNvSpPr txBox="1"/>
          <p:nvPr>
            <p:ph idx="1" type="body"/>
          </p:nvPr>
        </p:nvSpPr>
        <p:spPr>
          <a:xfrm>
            <a:off x="469425" y="1911350"/>
            <a:ext cx="57246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304769"/>
              </a:buClr>
              <a:buSzPts val="1750"/>
              <a:buNone/>
            </a:pPr>
            <a:r>
              <a:rPr b="1" lang="en-US" sz="2500" u="sng"/>
              <a:t>Federal Agencies should:</a:t>
            </a:r>
            <a:endParaRPr sz="2500"/>
          </a:p>
          <a:p>
            <a:pPr indent="-276225" lvl="0" marL="228600" rtl="0" algn="l">
              <a:lnSpc>
                <a:spcPct val="80000"/>
              </a:lnSpc>
              <a:spcBef>
                <a:spcPts val="2000"/>
              </a:spcBef>
              <a:spcAft>
                <a:spcPts val="0"/>
              </a:spcAft>
              <a:buClr>
                <a:srgbClr val="304769"/>
              </a:buClr>
              <a:buSzPts val="2500"/>
              <a:buChar char="•"/>
            </a:pPr>
            <a:r>
              <a:rPr lang="en-US" sz="2500"/>
              <a:t>Fund dedicated and targeted equity TA across the early learning system and the early grades. </a:t>
            </a:r>
            <a:endParaRPr sz="2500"/>
          </a:p>
          <a:p>
            <a:pPr indent="-276225" lvl="0" marL="228600" rtl="0" algn="l">
              <a:lnSpc>
                <a:spcPct val="80000"/>
              </a:lnSpc>
              <a:spcBef>
                <a:spcPts val="2000"/>
              </a:spcBef>
              <a:spcAft>
                <a:spcPts val="0"/>
              </a:spcAft>
              <a:buClr>
                <a:srgbClr val="304769"/>
              </a:buClr>
              <a:buSzPts val="2500"/>
              <a:buChar char="•"/>
            </a:pPr>
            <a:r>
              <a:rPr lang="en-US" sz="2500"/>
              <a:t>Use executive actions to require workforce racial equity training and coaching for ECE providers. </a:t>
            </a:r>
            <a:endParaRPr sz="2500"/>
          </a:p>
          <a:p>
            <a:pPr indent="-276225" lvl="0" marL="228600" rtl="0" algn="l">
              <a:lnSpc>
                <a:spcPct val="80000"/>
              </a:lnSpc>
              <a:spcBef>
                <a:spcPts val="2000"/>
              </a:spcBef>
              <a:spcAft>
                <a:spcPts val="0"/>
              </a:spcAft>
              <a:buClr>
                <a:srgbClr val="304769"/>
              </a:buClr>
              <a:buSzPts val="2500"/>
              <a:buChar char="•"/>
            </a:pPr>
            <a:r>
              <a:rPr lang="en-US" sz="2500"/>
              <a:t>Fund research on effective racial equity training models and approaches in ECE systems to work toward attaining quality control.</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b="59862" l="3325" r="50000" t="25566"/>
          <a:stretch/>
        </p:blipFill>
        <p:spPr>
          <a:xfrm>
            <a:off x="-1" y="188534"/>
            <a:ext cx="7623335" cy="1338608"/>
          </a:xfrm>
          <a:prstGeom prst="rect">
            <a:avLst/>
          </a:prstGeom>
          <a:noFill/>
          <a:ln>
            <a:noFill/>
          </a:ln>
        </p:spPr>
      </p:pic>
      <p:sp>
        <p:nvSpPr>
          <p:cNvPr id="135" name="Google Shape;135;p20"/>
          <p:cNvSpPr txBox="1"/>
          <p:nvPr>
            <p:ph idx="1" type="body"/>
          </p:nvPr>
        </p:nvSpPr>
        <p:spPr>
          <a:xfrm>
            <a:off x="4097100" y="1894175"/>
            <a:ext cx="3801900" cy="435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500" u="sng"/>
              <a:t>Federal Agencies should:</a:t>
            </a:r>
            <a:endParaRPr sz="2500"/>
          </a:p>
          <a:p>
            <a:pPr indent="-273050" lvl="0" marL="228600" rtl="0" algn="l">
              <a:lnSpc>
                <a:spcPct val="80000"/>
              </a:lnSpc>
              <a:spcBef>
                <a:spcPts val="2000"/>
              </a:spcBef>
              <a:spcAft>
                <a:spcPts val="0"/>
              </a:spcAft>
              <a:buSzPts val="2500"/>
              <a:buChar char="•"/>
            </a:pPr>
            <a:r>
              <a:rPr lang="en-US" sz="2500"/>
              <a:t>Ensure that any federal funding for QRIS requires states to articulate how equity is integrated in indicators across all levels of their systems</a:t>
            </a:r>
            <a:endParaRPr sz="2500"/>
          </a:p>
        </p:txBody>
      </p:sp>
      <p:sp>
        <p:nvSpPr>
          <p:cNvPr id="136" name="Google Shape;136;p20"/>
          <p:cNvSpPr txBox="1"/>
          <p:nvPr>
            <p:ph idx="1" type="body"/>
          </p:nvPr>
        </p:nvSpPr>
        <p:spPr>
          <a:xfrm>
            <a:off x="280300" y="1900000"/>
            <a:ext cx="34086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500" u="sng"/>
              <a:t>Congress should:</a:t>
            </a:r>
            <a:endParaRPr sz="2500"/>
          </a:p>
          <a:p>
            <a:pPr indent="-209550" lvl="0" marL="228600" rtl="0" algn="l">
              <a:lnSpc>
                <a:spcPct val="100000"/>
              </a:lnSpc>
              <a:spcBef>
                <a:spcPts val="2000"/>
              </a:spcBef>
              <a:spcAft>
                <a:spcPts val="0"/>
              </a:spcAft>
              <a:buClr>
                <a:srgbClr val="304769"/>
              </a:buClr>
              <a:buSzPts val="2500"/>
              <a:buChar char="•"/>
            </a:pPr>
            <a:r>
              <a:rPr lang="en-US" sz="2500"/>
              <a:t>Ensure that any articulation of quality standards in legislation explicitly integrates equity as an indicator of quality</a:t>
            </a:r>
            <a:endParaRPr sz="2500"/>
          </a:p>
        </p:txBody>
      </p:sp>
      <p:sp>
        <p:nvSpPr>
          <p:cNvPr id="137" name="Google Shape;137;p20"/>
          <p:cNvSpPr txBox="1"/>
          <p:nvPr>
            <p:ph idx="1" type="body"/>
          </p:nvPr>
        </p:nvSpPr>
        <p:spPr>
          <a:xfrm>
            <a:off x="7939800" y="369175"/>
            <a:ext cx="3898500" cy="6412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500" u="sng"/>
              <a:t>States and Tribes should:</a:t>
            </a:r>
            <a:endParaRPr sz="2500"/>
          </a:p>
          <a:p>
            <a:pPr indent="-222884" lvl="0" marL="228600" rtl="0" algn="l">
              <a:lnSpc>
                <a:spcPct val="90000"/>
              </a:lnSpc>
              <a:spcBef>
                <a:spcPts val="2000"/>
              </a:spcBef>
              <a:spcAft>
                <a:spcPts val="0"/>
              </a:spcAft>
              <a:buSzPts val="2500"/>
              <a:buChar char="•"/>
            </a:pPr>
            <a:r>
              <a:rPr lang="en-US" sz="2500"/>
              <a:t>Ensure their QRIS and similar quality initiatives include equity indicators at every level and provide targeted funding to support programs in meeting such indicators, especially programs serving historically marginalized communities and programs that have historically had less access to systemic resources</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1"/>
          <p:cNvPicPr preferRelativeResize="0"/>
          <p:nvPr/>
        </p:nvPicPr>
        <p:blipFill rotWithShape="1">
          <a:blip r:embed="rId3">
            <a:alphaModFix/>
          </a:blip>
          <a:srcRect b="40619" l="3015" r="50000" t="39588"/>
          <a:stretch/>
        </p:blipFill>
        <p:spPr>
          <a:xfrm>
            <a:off x="0" y="141402"/>
            <a:ext cx="6410227" cy="1519043"/>
          </a:xfrm>
          <a:prstGeom prst="rect">
            <a:avLst/>
          </a:prstGeom>
          <a:noFill/>
          <a:ln>
            <a:noFill/>
          </a:ln>
        </p:spPr>
      </p:pic>
      <p:sp>
        <p:nvSpPr>
          <p:cNvPr id="143" name="Google Shape;143;p21"/>
          <p:cNvSpPr txBox="1"/>
          <p:nvPr>
            <p:ph idx="1" type="body"/>
          </p:nvPr>
        </p:nvSpPr>
        <p:spPr>
          <a:xfrm>
            <a:off x="6143625" y="2014925"/>
            <a:ext cx="5210100" cy="4351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500" u="sng"/>
              <a:t>States and Tribes should:</a:t>
            </a:r>
            <a:endParaRPr sz="2500"/>
          </a:p>
          <a:p>
            <a:pPr indent="-273050" lvl="0" marL="228600" rtl="0" algn="l">
              <a:lnSpc>
                <a:spcPct val="80000"/>
              </a:lnSpc>
              <a:spcBef>
                <a:spcPts val="2000"/>
              </a:spcBef>
              <a:spcAft>
                <a:spcPts val="0"/>
              </a:spcAft>
              <a:buSzPts val="2500"/>
              <a:buChar char="•"/>
            </a:pPr>
            <a:r>
              <a:rPr lang="en-US" sz="2500"/>
              <a:t>Provide targeted funding and technical assistance to expand access to these approaches in Pre-K and child care, prioritizing historically marginalized communities.</a:t>
            </a:r>
            <a:endParaRPr sz="2500"/>
          </a:p>
        </p:txBody>
      </p:sp>
      <p:sp>
        <p:nvSpPr>
          <p:cNvPr id="144" name="Google Shape;144;p21"/>
          <p:cNvSpPr txBox="1"/>
          <p:nvPr>
            <p:ph idx="1" type="body"/>
          </p:nvPr>
        </p:nvSpPr>
        <p:spPr>
          <a:xfrm>
            <a:off x="519077" y="2015075"/>
            <a:ext cx="50733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304769"/>
              </a:buClr>
              <a:buSzPts val="2380"/>
              <a:buNone/>
            </a:pPr>
            <a:r>
              <a:rPr b="1" lang="en-US" sz="2500" u="sng"/>
              <a:t>Federal Agencies should:</a:t>
            </a:r>
            <a:endParaRPr sz="2500"/>
          </a:p>
          <a:p>
            <a:pPr indent="-236220" lvl="0" marL="228600" rtl="0" algn="l">
              <a:lnSpc>
                <a:spcPct val="80000"/>
              </a:lnSpc>
              <a:spcBef>
                <a:spcPts val="2000"/>
              </a:spcBef>
              <a:spcAft>
                <a:spcPts val="0"/>
              </a:spcAft>
              <a:buClr>
                <a:srgbClr val="304769"/>
              </a:buClr>
              <a:buSzPts val="2500"/>
              <a:buChar char="•"/>
            </a:pPr>
            <a:r>
              <a:rPr lang="en-US" sz="2500"/>
              <a:t>Fund research that identifies the most effective, culturally and linguistically responsive, and scalable pedagogical approaches and curricula. </a:t>
            </a:r>
            <a:endParaRPr sz="2500"/>
          </a:p>
          <a:p>
            <a:pPr indent="-236220" lvl="0" marL="228600" rtl="0" algn="l">
              <a:lnSpc>
                <a:spcPct val="80000"/>
              </a:lnSpc>
              <a:spcBef>
                <a:spcPts val="2000"/>
              </a:spcBef>
              <a:spcAft>
                <a:spcPts val="0"/>
              </a:spcAft>
              <a:buClr>
                <a:srgbClr val="304769"/>
              </a:buClr>
              <a:buSzPts val="2500"/>
              <a:buChar char="•"/>
            </a:pPr>
            <a:r>
              <a:rPr lang="en-US" sz="2500"/>
              <a:t>Develop and pilot a new measurement tool or set of tools that assess equitable learning opportunities — including pedagogy and curriculum — within ECE programs.</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2"/>
          <p:cNvPicPr preferRelativeResize="0"/>
          <p:nvPr/>
        </p:nvPicPr>
        <p:blipFill rotWithShape="1">
          <a:blip r:embed="rId3">
            <a:alphaModFix/>
          </a:blip>
          <a:srcRect b="51477" l="3402" r="48814" t="29277"/>
          <a:stretch/>
        </p:blipFill>
        <p:spPr>
          <a:xfrm>
            <a:off x="-1" y="183939"/>
            <a:ext cx="6532775" cy="1479918"/>
          </a:xfrm>
          <a:prstGeom prst="rect">
            <a:avLst/>
          </a:prstGeom>
          <a:noFill/>
          <a:ln>
            <a:noFill/>
          </a:ln>
        </p:spPr>
      </p:pic>
      <p:sp>
        <p:nvSpPr>
          <p:cNvPr id="150" name="Google Shape;150;p22"/>
          <p:cNvSpPr txBox="1"/>
          <p:nvPr>
            <p:ph idx="1" type="body"/>
          </p:nvPr>
        </p:nvSpPr>
        <p:spPr>
          <a:xfrm>
            <a:off x="3961025" y="1948075"/>
            <a:ext cx="3897000" cy="435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500" u="sng"/>
              <a:t>Federal Agencies should:</a:t>
            </a:r>
            <a:endParaRPr sz="2500"/>
          </a:p>
          <a:p>
            <a:pPr indent="-209550" lvl="0" marL="228600" rtl="0" algn="l">
              <a:spcBef>
                <a:spcPts val="2000"/>
              </a:spcBef>
              <a:spcAft>
                <a:spcPts val="0"/>
              </a:spcAft>
              <a:buSzPts val="1500"/>
              <a:buChar char="•"/>
            </a:pPr>
            <a:r>
              <a:rPr lang="en-US" sz="2500"/>
              <a:t>Fund new research to identify, adapt, and develop feasible, valid, and reliable measurement tools that capture equity in global classroom quality measurement.</a:t>
            </a:r>
            <a:endParaRPr sz="2500"/>
          </a:p>
        </p:txBody>
      </p:sp>
      <p:sp>
        <p:nvSpPr>
          <p:cNvPr id="151" name="Google Shape;151;p22"/>
          <p:cNvSpPr txBox="1"/>
          <p:nvPr>
            <p:ph idx="1" type="body"/>
          </p:nvPr>
        </p:nvSpPr>
        <p:spPr>
          <a:xfrm>
            <a:off x="276250" y="1948225"/>
            <a:ext cx="36849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500" u="sng"/>
              <a:t>Congress should:</a:t>
            </a:r>
            <a:endParaRPr sz="2500"/>
          </a:p>
          <a:p>
            <a:pPr indent="-209550" lvl="0" marL="228600" rtl="0" algn="l">
              <a:lnSpc>
                <a:spcPct val="100000"/>
              </a:lnSpc>
              <a:spcBef>
                <a:spcPts val="2000"/>
              </a:spcBef>
              <a:spcAft>
                <a:spcPts val="0"/>
              </a:spcAft>
              <a:buClr>
                <a:srgbClr val="304769"/>
              </a:buClr>
              <a:buSzPts val="2500"/>
              <a:buChar char="•"/>
            </a:pPr>
            <a:r>
              <a:rPr lang="en-US" sz="2500"/>
              <a:t>In all upcoming ECE-related legislation, ensure that any requirements related to global classroom quality measurement include explicit measurement of equity indicators</a:t>
            </a:r>
            <a:endParaRPr sz="2500"/>
          </a:p>
        </p:txBody>
      </p:sp>
      <p:sp>
        <p:nvSpPr>
          <p:cNvPr id="152" name="Google Shape;152;p22"/>
          <p:cNvSpPr txBox="1"/>
          <p:nvPr>
            <p:ph idx="1" type="body"/>
          </p:nvPr>
        </p:nvSpPr>
        <p:spPr>
          <a:xfrm>
            <a:off x="7858025" y="1024800"/>
            <a:ext cx="4045500" cy="4351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500" u="sng"/>
              <a:t>States and Tribes should:</a:t>
            </a:r>
            <a:endParaRPr sz="2500"/>
          </a:p>
          <a:p>
            <a:pPr indent="-209550" lvl="0" marL="228600" rtl="0" algn="l">
              <a:spcBef>
                <a:spcPts val="2000"/>
              </a:spcBef>
              <a:spcAft>
                <a:spcPts val="0"/>
              </a:spcAft>
              <a:buSzPts val="1500"/>
              <a:buChar char="•"/>
            </a:pPr>
            <a:r>
              <a:rPr lang="en-US" sz="2500"/>
              <a:t>Ensure that equity measurement at the program or classroom level is explicitly incorporated into any state or tribe funding or monitoring related to global classroom quality measurement via QRIS systems or otherwise.</a:t>
            </a: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3"/>
          <p:cNvPicPr preferRelativeResize="0"/>
          <p:nvPr/>
        </p:nvPicPr>
        <p:blipFill rotWithShape="1">
          <a:blip r:embed="rId3">
            <a:alphaModFix/>
          </a:blip>
          <a:srcRect b="63298" l="3016" r="57451" t="28460"/>
          <a:stretch/>
        </p:blipFill>
        <p:spPr>
          <a:xfrm>
            <a:off x="-1" y="377072"/>
            <a:ext cx="8082117" cy="947708"/>
          </a:xfrm>
          <a:prstGeom prst="rect">
            <a:avLst/>
          </a:prstGeom>
          <a:noFill/>
          <a:ln>
            <a:noFill/>
          </a:ln>
        </p:spPr>
      </p:pic>
      <p:sp>
        <p:nvSpPr>
          <p:cNvPr id="158" name="Google Shape;158;p23"/>
          <p:cNvSpPr txBox="1"/>
          <p:nvPr>
            <p:ph idx="1" type="body"/>
          </p:nvPr>
        </p:nvSpPr>
        <p:spPr>
          <a:xfrm>
            <a:off x="3818550" y="1654625"/>
            <a:ext cx="3773400" cy="4659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500" u="sng"/>
              <a:t>Federal Agencies should:</a:t>
            </a:r>
            <a:endParaRPr sz="2500"/>
          </a:p>
          <a:p>
            <a:pPr indent="-273050" lvl="0" marL="228600" rtl="0" algn="l">
              <a:spcBef>
                <a:spcPts val="2000"/>
              </a:spcBef>
              <a:spcAft>
                <a:spcPts val="0"/>
              </a:spcAft>
              <a:buSzPts val="2500"/>
              <a:buChar char="•"/>
            </a:pPr>
            <a:r>
              <a:rPr lang="en-US" sz="2500"/>
              <a:t>Require states/tribes to report harsh discipline disaggregated by race, gender, disability, and language in all ECE programs that receive public funding, including child care.</a:t>
            </a:r>
            <a:endParaRPr sz="2500"/>
          </a:p>
        </p:txBody>
      </p:sp>
      <p:sp>
        <p:nvSpPr>
          <p:cNvPr id="159" name="Google Shape;159;p23"/>
          <p:cNvSpPr txBox="1"/>
          <p:nvPr>
            <p:ph idx="1" type="body"/>
          </p:nvPr>
        </p:nvSpPr>
        <p:spPr>
          <a:xfrm>
            <a:off x="285750" y="1654625"/>
            <a:ext cx="3245400" cy="46599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304769"/>
              </a:buClr>
              <a:buSzPts val="2590"/>
              <a:buNone/>
            </a:pPr>
            <a:r>
              <a:rPr b="1" lang="en-US" sz="2500" u="sng"/>
              <a:t>Congress should:</a:t>
            </a:r>
            <a:endParaRPr sz="2500"/>
          </a:p>
          <a:p>
            <a:pPr indent="-222884" lvl="0" marL="228600" rtl="0" algn="l">
              <a:lnSpc>
                <a:spcPct val="80000"/>
              </a:lnSpc>
              <a:spcBef>
                <a:spcPts val="2000"/>
              </a:spcBef>
              <a:spcAft>
                <a:spcPts val="0"/>
              </a:spcAft>
              <a:buClr>
                <a:srgbClr val="304769"/>
              </a:buClr>
              <a:buSzPts val="2500"/>
              <a:buChar char="•"/>
            </a:pPr>
            <a:r>
              <a:rPr lang="en-US" sz="2500"/>
              <a:t>Pass discipline reform legislation and increase funding for culturally responsive and evidence-based social and emotional supports.</a:t>
            </a:r>
            <a:endParaRPr sz="2500"/>
          </a:p>
        </p:txBody>
      </p:sp>
      <p:sp>
        <p:nvSpPr>
          <p:cNvPr id="160" name="Google Shape;160;p23"/>
          <p:cNvSpPr txBox="1"/>
          <p:nvPr>
            <p:ph idx="1" type="body"/>
          </p:nvPr>
        </p:nvSpPr>
        <p:spPr>
          <a:xfrm>
            <a:off x="7756075" y="1553375"/>
            <a:ext cx="4191000" cy="46599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500" u="sng"/>
              <a:t>States and Tribes should:</a:t>
            </a:r>
            <a:endParaRPr sz="2500"/>
          </a:p>
          <a:p>
            <a:pPr indent="-236220" lvl="0" marL="228600" rtl="0" algn="l">
              <a:lnSpc>
                <a:spcPct val="80000"/>
              </a:lnSpc>
              <a:spcBef>
                <a:spcPts val="2000"/>
              </a:spcBef>
              <a:spcAft>
                <a:spcPts val="0"/>
              </a:spcAft>
              <a:buSzPts val="2500"/>
              <a:buChar char="•"/>
            </a:pPr>
            <a:r>
              <a:rPr lang="en-US" sz="2500"/>
              <a:t>Prohibit harsh</a:t>
            </a:r>
            <a:r>
              <a:rPr b="1" lang="en-US" sz="2500"/>
              <a:t> </a:t>
            </a:r>
            <a:r>
              <a:rPr lang="en-US" sz="2500"/>
              <a:t>discipline, including seclusion, corporal punishment, and exclusionary discipline in all ECE programs that receive public funding.</a:t>
            </a:r>
            <a:endParaRPr sz="2500"/>
          </a:p>
          <a:p>
            <a:pPr indent="-236220" lvl="0" marL="228600" rtl="0" algn="l">
              <a:lnSpc>
                <a:spcPct val="80000"/>
              </a:lnSpc>
              <a:spcBef>
                <a:spcPts val="2000"/>
              </a:spcBef>
              <a:spcAft>
                <a:spcPts val="0"/>
              </a:spcAft>
              <a:buSzPts val="2500"/>
              <a:buChar char="•"/>
            </a:pPr>
            <a:r>
              <a:rPr lang="en-US" sz="2500"/>
              <a:t>Collect disaggregated data on the use of harsh discipline and support local communities on using discipline data systems</a:t>
            </a: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idx="1" type="body"/>
          </p:nvPr>
        </p:nvSpPr>
        <p:spPr>
          <a:xfrm>
            <a:off x="4335950" y="1805225"/>
            <a:ext cx="3627600" cy="435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500" u="sng"/>
              <a:t>Federal Agencies should:</a:t>
            </a:r>
            <a:endParaRPr sz="2500"/>
          </a:p>
          <a:p>
            <a:pPr indent="-222884" lvl="0" marL="228600" rtl="0" algn="l">
              <a:lnSpc>
                <a:spcPct val="90000"/>
              </a:lnSpc>
              <a:spcBef>
                <a:spcPts val="2000"/>
              </a:spcBef>
              <a:spcAft>
                <a:spcPts val="0"/>
              </a:spcAft>
              <a:buSzPts val="2500"/>
              <a:buChar char="•"/>
            </a:pPr>
            <a:r>
              <a:rPr lang="en-US" sz="2500"/>
              <a:t>Ensure that all IDEA data reported to the federal government – including outcome data — are disaggregated by race, disability category, gender, and home language.</a:t>
            </a:r>
            <a:endParaRPr sz="2500"/>
          </a:p>
        </p:txBody>
      </p:sp>
      <p:pic>
        <p:nvPicPr>
          <p:cNvPr id="166" name="Google Shape;166;p24"/>
          <p:cNvPicPr preferRelativeResize="0"/>
          <p:nvPr/>
        </p:nvPicPr>
        <p:blipFill rotWithShape="1">
          <a:blip r:embed="rId3">
            <a:alphaModFix/>
          </a:blip>
          <a:srcRect b="55327" l="2938" r="50000" t="27465"/>
          <a:stretch/>
        </p:blipFill>
        <p:spPr>
          <a:xfrm>
            <a:off x="0" y="170645"/>
            <a:ext cx="7145518" cy="1469619"/>
          </a:xfrm>
          <a:prstGeom prst="rect">
            <a:avLst/>
          </a:prstGeom>
          <a:noFill/>
          <a:ln>
            <a:noFill/>
          </a:ln>
        </p:spPr>
      </p:pic>
      <p:sp>
        <p:nvSpPr>
          <p:cNvPr id="167" name="Google Shape;167;p24"/>
          <p:cNvSpPr txBox="1"/>
          <p:nvPr>
            <p:ph idx="1" type="body"/>
          </p:nvPr>
        </p:nvSpPr>
        <p:spPr>
          <a:xfrm>
            <a:off x="525250" y="1805375"/>
            <a:ext cx="36276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304769"/>
              </a:buClr>
              <a:buSzPts val="2170"/>
              <a:buNone/>
            </a:pPr>
            <a:r>
              <a:rPr b="1" lang="en-US" sz="2500" u="sng"/>
              <a:t>Congress should:</a:t>
            </a:r>
            <a:endParaRPr sz="2500"/>
          </a:p>
          <a:p>
            <a:pPr indent="-249555" lvl="0" marL="228600" rtl="0" algn="l">
              <a:lnSpc>
                <a:spcPct val="80000"/>
              </a:lnSpc>
              <a:spcBef>
                <a:spcPts val="2000"/>
              </a:spcBef>
              <a:spcAft>
                <a:spcPts val="0"/>
              </a:spcAft>
              <a:buClr>
                <a:srgbClr val="304769"/>
              </a:buClr>
              <a:buSzPts val="2500"/>
              <a:buChar char="•"/>
            </a:pPr>
            <a:r>
              <a:rPr lang="en-US" sz="2500"/>
              <a:t>Fully fund IDEA, including Parts B Section 619 and C.</a:t>
            </a:r>
            <a:endParaRPr sz="2500"/>
          </a:p>
          <a:p>
            <a:pPr indent="-249555" lvl="0" marL="228600" rtl="0" algn="l">
              <a:lnSpc>
                <a:spcPct val="80000"/>
              </a:lnSpc>
              <a:spcBef>
                <a:spcPts val="2000"/>
              </a:spcBef>
              <a:spcAft>
                <a:spcPts val="0"/>
              </a:spcAft>
              <a:buClr>
                <a:srgbClr val="304769"/>
              </a:buClr>
              <a:buSzPts val="2500"/>
              <a:buChar char="•"/>
            </a:pPr>
            <a:r>
              <a:rPr lang="en-US" sz="2500"/>
              <a:t>Increase funding for Part D of IDEA to increase monitoring and accountability efforts- particularly those related to preschool placement and the provision of the least restrictive environment</a:t>
            </a:r>
            <a:endParaRPr sz="2500"/>
          </a:p>
        </p:txBody>
      </p:sp>
      <p:sp>
        <p:nvSpPr>
          <p:cNvPr id="168" name="Google Shape;168;p24"/>
          <p:cNvSpPr txBox="1"/>
          <p:nvPr>
            <p:ph idx="1" type="body"/>
          </p:nvPr>
        </p:nvSpPr>
        <p:spPr>
          <a:xfrm>
            <a:off x="8347975" y="1805375"/>
            <a:ext cx="34740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500" u="sng"/>
              <a:t>States and Tribes should:</a:t>
            </a:r>
            <a:endParaRPr sz="2500"/>
          </a:p>
          <a:p>
            <a:pPr indent="-262890" lvl="0" marL="228600" rtl="0" algn="l">
              <a:lnSpc>
                <a:spcPct val="80000"/>
              </a:lnSpc>
              <a:spcBef>
                <a:spcPts val="2000"/>
              </a:spcBef>
              <a:spcAft>
                <a:spcPts val="0"/>
              </a:spcAft>
              <a:buSzPts val="2500"/>
              <a:buChar char="•"/>
            </a:pPr>
            <a:r>
              <a:rPr lang="en-US" sz="2500"/>
              <a:t>Identify segregated preschool special education programs operating in the state/tribe and invest in meaningful structural reforms to expand high-quality inclusion,</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idx="1" type="body"/>
          </p:nvPr>
        </p:nvSpPr>
        <p:spPr>
          <a:xfrm>
            <a:off x="3694275" y="1835925"/>
            <a:ext cx="3969300" cy="435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400" u="sng"/>
              <a:t>Federal should:</a:t>
            </a:r>
            <a:endParaRPr sz="2400"/>
          </a:p>
          <a:p>
            <a:pPr indent="-229870" lvl="0" marL="228600" rtl="0" algn="l">
              <a:lnSpc>
                <a:spcPct val="90000"/>
              </a:lnSpc>
              <a:spcBef>
                <a:spcPts val="2000"/>
              </a:spcBef>
              <a:spcAft>
                <a:spcPts val="0"/>
              </a:spcAft>
              <a:buSzPts val="2400"/>
              <a:buChar char="•"/>
            </a:pPr>
            <a:r>
              <a:rPr lang="en-US" sz="2400"/>
              <a:t>Require all child-serving programs that receive federal funding to collect and report disaggregated data on access, experiences, and outcomes, and report how they are using the data to close racial opportunity gaps and outcomes.</a:t>
            </a:r>
            <a:endParaRPr sz="2400"/>
          </a:p>
        </p:txBody>
      </p:sp>
      <p:pic>
        <p:nvPicPr>
          <p:cNvPr id="174" name="Google Shape;174;p25"/>
          <p:cNvPicPr preferRelativeResize="0"/>
          <p:nvPr/>
        </p:nvPicPr>
        <p:blipFill rotWithShape="1">
          <a:blip r:embed="rId3">
            <a:alphaModFix/>
          </a:blip>
          <a:srcRect b="57525" l="3634" r="49123" t="29105"/>
          <a:stretch/>
        </p:blipFill>
        <p:spPr>
          <a:xfrm>
            <a:off x="-1" y="226243"/>
            <a:ext cx="8408709" cy="1338598"/>
          </a:xfrm>
          <a:prstGeom prst="rect">
            <a:avLst/>
          </a:prstGeom>
          <a:noFill/>
          <a:ln>
            <a:noFill/>
          </a:ln>
        </p:spPr>
      </p:pic>
      <p:sp>
        <p:nvSpPr>
          <p:cNvPr id="175" name="Google Shape;175;p25"/>
          <p:cNvSpPr txBox="1"/>
          <p:nvPr>
            <p:ph idx="1" type="body"/>
          </p:nvPr>
        </p:nvSpPr>
        <p:spPr>
          <a:xfrm>
            <a:off x="255675" y="1835925"/>
            <a:ext cx="3438600" cy="435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400" u="sng"/>
              <a:t>Congress should:</a:t>
            </a:r>
            <a:endParaRPr sz="2400"/>
          </a:p>
          <a:p>
            <a:pPr indent="-203200" lvl="0" marL="228600" rtl="0" algn="l">
              <a:lnSpc>
                <a:spcPct val="100000"/>
              </a:lnSpc>
              <a:spcBef>
                <a:spcPts val="2000"/>
              </a:spcBef>
              <a:spcAft>
                <a:spcPts val="0"/>
              </a:spcAft>
              <a:buClr>
                <a:srgbClr val="304769"/>
              </a:buClr>
              <a:buSzPts val="2400"/>
              <a:buChar char="•"/>
            </a:pPr>
            <a:r>
              <a:rPr lang="en-US" sz="2400"/>
              <a:t>Require that all data reported to the federal government are disaggregated, and across legislation, encourage the use of and funding for continuous equity quality improvement systems.</a:t>
            </a:r>
            <a:endParaRPr sz="2400"/>
          </a:p>
        </p:txBody>
      </p:sp>
      <p:sp>
        <p:nvSpPr>
          <p:cNvPr id="176" name="Google Shape;176;p25"/>
          <p:cNvSpPr txBox="1"/>
          <p:nvPr>
            <p:ph idx="1" type="body"/>
          </p:nvPr>
        </p:nvSpPr>
        <p:spPr>
          <a:xfrm>
            <a:off x="7663575" y="1683675"/>
            <a:ext cx="4368000" cy="4351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400" u="sng"/>
              <a:t>States and Tribes should:</a:t>
            </a:r>
            <a:endParaRPr sz="2400"/>
          </a:p>
          <a:p>
            <a:pPr indent="-203200" lvl="0" marL="228600" rtl="0" algn="l">
              <a:spcBef>
                <a:spcPts val="2000"/>
              </a:spcBef>
              <a:spcAft>
                <a:spcPts val="0"/>
              </a:spcAft>
              <a:buSzPts val="2400"/>
              <a:buChar char="•"/>
            </a:pPr>
            <a:r>
              <a:rPr lang="en-US" sz="2400"/>
              <a:t>Invest in coordinated ECE data systems and ensure that they are used to track access, experience, and outcome disparities, feed information back to ECE programs, and use information to target resources to remedy inequities in a timely manner. </a:t>
            </a:r>
            <a:endParaRPr sz="2400"/>
          </a:p>
          <a:p>
            <a:pPr indent="0" lvl="0" marL="228600" rtl="0" algn="l">
              <a:lnSpc>
                <a:spcPct val="90000"/>
              </a:lnSpc>
              <a:spcBef>
                <a:spcPts val="2000"/>
              </a:spcBef>
              <a:spcAft>
                <a:spcPts val="0"/>
              </a:spcAft>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idx="1" type="body"/>
          </p:nvPr>
        </p:nvSpPr>
        <p:spPr>
          <a:xfrm>
            <a:off x="326600" y="1742625"/>
            <a:ext cx="32712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500" u="sng"/>
              <a:t>Congress should:</a:t>
            </a:r>
            <a:endParaRPr sz="2500"/>
          </a:p>
          <a:p>
            <a:pPr indent="-209550" lvl="0" marL="228600" rtl="0" algn="l">
              <a:lnSpc>
                <a:spcPct val="100000"/>
              </a:lnSpc>
              <a:spcBef>
                <a:spcPts val="2000"/>
              </a:spcBef>
              <a:spcAft>
                <a:spcPts val="0"/>
              </a:spcAft>
              <a:buClr>
                <a:srgbClr val="304769"/>
              </a:buClr>
              <a:buSzPts val="2500"/>
              <a:buChar char="•"/>
            </a:pPr>
            <a:r>
              <a:rPr lang="en-US" sz="2500"/>
              <a:t>Promote family governance and meaningful culturally-responsive family engagement across the ECE system.</a:t>
            </a:r>
            <a:endParaRPr sz="2500"/>
          </a:p>
        </p:txBody>
      </p:sp>
      <p:pic>
        <p:nvPicPr>
          <p:cNvPr id="182" name="Google Shape;182;p26"/>
          <p:cNvPicPr preferRelativeResize="0"/>
          <p:nvPr/>
        </p:nvPicPr>
        <p:blipFill rotWithShape="1">
          <a:blip r:embed="rId3">
            <a:alphaModFix/>
          </a:blip>
          <a:srcRect b="59174" l="3557" r="50000" t="26620"/>
          <a:stretch/>
        </p:blipFill>
        <p:spPr>
          <a:xfrm>
            <a:off x="-1" y="203395"/>
            <a:ext cx="7607431" cy="1308760"/>
          </a:xfrm>
          <a:prstGeom prst="rect">
            <a:avLst/>
          </a:prstGeom>
          <a:noFill/>
          <a:ln>
            <a:noFill/>
          </a:ln>
        </p:spPr>
      </p:pic>
      <p:sp>
        <p:nvSpPr>
          <p:cNvPr id="183" name="Google Shape;183;p26"/>
          <p:cNvSpPr txBox="1"/>
          <p:nvPr>
            <p:ph idx="1" type="body"/>
          </p:nvPr>
        </p:nvSpPr>
        <p:spPr>
          <a:xfrm>
            <a:off x="7905700" y="345150"/>
            <a:ext cx="4000500" cy="5859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500" u="sng"/>
              <a:t>States and Tribes should:</a:t>
            </a:r>
            <a:endParaRPr sz="2500"/>
          </a:p>
          <a:p>
            <a:pPr indent="-262890" lvl="0" marL="228600" rtl="0" algn="l">
              <a:lnSpc>
                <a:spcPct val="80000"/>
              </a:lnSpc>
              <a:spcBef>
                <a:spcPts val="2000"/>
              </a:spcBef>
              <a:spcAft>
                <a:spcPts val="0"/>
              </a:spcAft>
              <a:buSzPts val="2500"/>
              <a:buChar char="•"/>
            </a:pPr>
            <a:r>
              <a:rPr lang="en-US" sz="2500"/>
              <a:t>Ensure all state/tribal needs assessments across ECE systems include data about the strengths, needs, and social capital of families, as well as inclusion of family participation, voice, and reciprocity.</a:t>
            </a:r>
            <a:endParaRPr sz="2500"/>
          </a:p>
          <a:p>
            <a:pPr indent="-262890" lvl="0" marL="228600" rtl="0" algn="l">
              <a:lnSpc>
                <a:spcPct val="80000"/>
              </a:lnSpc>
              <a:spcBef>
                <a:spcPts val="2000"/>
              </a:spcBef>
              <a:spcAft>
                <a:spcPts val="0"/>
              </a:spcAft>
              <a:buSzPts val="2500"/>
              <a:buChar char="•"/>
            </a:pPr>
            <a:r>
              <a:rPr lang="en-US" sz="2500"/>
              <a:t>Ensure meaningful family engagement indicators are included in state standards and quality rating systems across levels </a:t>
            </a:r>
            <a:endParaRPr sz="2500"/>
          </a:p>
        </p:txBody>
      </p:sp>
      <p:sp>
        <p:nvSpPr>
          <p:cNvPr id="184" name="Google Shape;184;p26"/>
          <p:cNvSpPr txBox="1"/>
          <p:nvPr>
            <p:ph idx="1" type="body"/>
          </p:nvPr>
        </p:nvSpPr>
        <p:spPr>
          <a:xfrm>
            <a:off x="3789600" y="1666425"/>
            <a:ext cx="41160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500" u="sng"/>
              <a:t>Federal Agencies should:</a:t>
            </a:r>
            <a:endParaRPr sz="2500"/>
          </a:p>
          <a:p>
            <a:pPr indent="-249555" lvl="0" marL="228600" rtl="0" algn="l">
              <a:lnSpc>
                <a:spcPct val="80000"/>
              </a:lnSpc>
              <a:spcBef>
                <a:spcPts val="2000"/>
              </a:spcBef>
              <a:spcAft>
                <a:spcPts val="0"/>
              </a:spcAft>
              <a:buSzPts val="2500"/>
              <a:buChar char="•"/>
            </a:pPr>
            <a:r>
              <a:rPr lang="en-US" sz="2500"/>
              <a:t>Collect meaningful family engagement data from federal ECE grantees</a:t>
            </a:r>
            <a:endParaRPr sz="2500"/>
          </a:p>
          <a:p>
            <a:pPr indent="-249555" lvl="0" marL="228600" rtl="0" algn="l">
              <a:lnSpc>
                <a:spcPct val="80000"/>
              </a:lnSpc>
              <a:spcBef>
                <a:spcPts val="2000"/>
              </a:spcBef>
              <a:spcAft>
                <a:spcPts val="0"/>
              </a:spcAft>
              <a:buSzPts val="2500"/>
              <a:buChar char="•"/>
            </a:pPr>
            <a:r>
              <a:rPr lang="en-US" sz="2500"/>
              <a:t>Fund new research to develop and evaluate measurement tools that meaningfully capture the effectiveness of family engagement strategies that include family participation, voice, and reciprocity.</a:t>
            </a:r>
            <a:endParaRPr sz="2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idx="1" type="body"/>
          </p:nvPr>
        </p:nvSpPr>
        <p:spPr>
          <a:xfrm>
            <a:off x="6470200" y="1667600"/>
            <a:ext cx="5250900" cy="435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04769"/>
              </a:buClr>
              <a:buSzPts val="2590"/>
              <a:buNone/>
            </a:pPr>
            <a:r>
              <a:rPr b="1" lang="en-US" sz="2500" u="sng"/>
              <a:t>Congress should:</a:t>
            </a:r>
            <a:endParaRPr sz="2500"/>
          </a:p>
          <a:p>
            <a:pPr indent="-222884" lvl="0" marL="228600" rtl="0" algn="l">
              <a:lnSpc>
                <a:spcPct val="90000"/>
              </a:lnSpc>
              <a:spcBef>
                <a:spcPts val="2000"/>
              </a:spcBef>
              <a:spcAft>
                <a:spcPts val="0"/>
              </a:spcAft>
              <a:buClr>
                <a:srgbClr val="304769"/>
              </a:buClr>
              <a:buSzPts val="2500"/>
              <a:buChar char="•"/>
            </a:pPr>
            <a:r>
              <a:rPr lang="en-US" sz="2500"/>
              <a:t>Ensure TA efforts explicitly include resources tailored to family child care and other home-based providers and leaders. </a:t>
            </a:r>
            <a:endParaRPr sz="2500"/>
          </a:p>
          <a:p>
            <a:pPr indent="-222884" lvl="0" marL="228600" rtl="0" algn="l">
              <a:lnSpc>
                <a:spcPct val="90000"/>
              </a:lnSpc>
              <a:spcBef>
                <a:spcPts val="2000"/>
              </a:spcBef>
              <a:spcAft>
                <a:spcPts val="0"/>
              </a:spcAft>
              <a:buClr>
                <a:srgbClr val="304769"/>
              </a:buClr>
              <a:buSzPts val="2500"/>
              <a:buChar char="•"/>
            </a:pPr>
            <a:r>
              <a:rPr lang="en-US" sz="2500"/>
              <a:t>Strongly encourage the inclusion of family child care providers — particularly those operating in child care deserts and those serving historically marginalized communities — in EHS-CCPs.</a:t>
            </a:r>
            <a:endParaRPr sz="2500"/>
          </a:p>
        </p:txBody>
      </p:sp>
      <p:pic>
        <p:nvPicPr>
          <p:cNvPr id="190" name="Google Shape;190;p27"/>
          <p:cNvPicPr preferRelativeResize="0"/>
          <p:nvPr/>
        </p:nvPicPr>
        <p:blipFill rotWithShape="1">
          <a:blip r:embed="rId3">
            <a:alphaModFix/>
          </a:blip>
          <a:srcRect b="61924" l="3016" r="57523" t="29140"/>
          <a:stretch/>
        </p:blipFill>
        <p:spPr>
          <a:xfrm>
            <a:off x="0" y="299024"/>
            <a:ext cx="8088198" cy="1030155"/>
          </a:xfrm>
          <a:prstGeom prst="rect">
            <a:avLst/>
          </a:prstGeom>
          <a:noFill/>
          <a:ln>
            <a:noFill/>
          </a:ln>
        </p:spPr>
      </p:pic>
      <p:sp>
        <p:nvSpPr>
          <p:cNvPr id="191" name="Google Shape;191;p27"/>
          <p:cNvSpPr txBox="1"/>
          <p:nvPr>
            <p:ph idx="1" type="body"/>
          </p:nvPr>
        </p:nvSpPr>
        <p:spPr>
          <a:xfrm>
            <a:off x="318500" y="1714175"/>
            <a:ext cx="58563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500" u="sng"/>
              <a:t>States and Tribes should:</a:t>
            </a:r>
            <a:endParaRPr sz="2500"/>
          </a:p>
          <a:p>
            <a:pPr indent="-249555" lvl="0" marL="228600" rtl="0" algn="l">
              <a:lnSpc>
                <a:spcPct val="80000"/>
              </a:lnSpc>
              <a:spcBef>
                <a:spcPts val="2000"/>
              </a:spcBef>
              <a:spcAft>
                <a:spcPts val="0"/>
              </a:spcAft>
              <a:buSzPts val="2500"/>
              <a:buChar char="•"/>
            </a:pPr>
            <a:r>
              <a:rPr lang="en-US" sz="2500"/>
              <a:t>Ensure family child care and other ECE home-based providers are included in needs assessments, workforce development, and technical assistance efforts, and receive equitable support to access and move up QRIS.</a:t>
            </a:r>
            <a:endParaRPr sz="2500"/>
          </a:p>
          <a:p>
            <a:pPr indent="-249555" lvl="0" marL="228600" rtl="0" algn="l">
              <a:lnSpc>
                <a:spcPct val="80000"/>
              </a:lnSpc>
              <a:spcBef>
                <a:spcPts val="2000"/>
              </a:spcBef>
              <a:spcAft>
                <a:spcPts val="0"/>
              </a:spcAft>
              <a:buSzPts val="2500"/>
              <a:buChar char="•"/>
            </a:pPr>
            <a:r>
              <a:rPr lang="en-US" sz="2500"/>
              <a:t>Use child care quality funding to develop and grow family child care networks </a:t>
            </a:r>
            <a:endParaRPr sz="2500"/>
          </a:p>
          <a:p>
            <a:pPr indent="-273050" lvl="0" marL="228600" rtl="0" algn="l">
              <a:lnSpc>
                <a:spcPct val="80000"/>
              </a:lnSpc>
              <a:spcBef>
                <a:spcPts val="2000"/>
              </a:spcBef>
              <a:spcAft>
                <a:spcPts val="0"/>
              </a:spcAft>
              <a:buSzPts val="2500"/>
              <a:buChar char="•"/>
            </a:pPr>
            <a:r>
              <a:rPr lang="en-US" sz="2500"/>
              <a:t>Prioritize building family child care supply and networks in child care deserts.</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idx="1" type="body"/>
          </p:nvPr>
        </p:nvSpPr>
        <p:spPr>
          <a:xfrm>
            <a:off x="4693737" y="1753500"/>
            <a:ext cx="3372600" cy="4351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400" u="sng"/>
              <a:t>Federal should:</a:t>
            </a:r>
            <a:endParaRPr sz="2400"/>
          </a:p>
          <a:p>
            <a:pPr indent="-283210" lvl="0" marL="228600" rtl="0" algn="l">
              <a:lnSpc>
                <a:spcPct val="80000"/>
              </a:lnSpc>
              <a:spcBef>
                <a:spcPts val="2000"/>
              </a:spcBef>
              <a:spcAft>
                <a:spcPts val="0"/>
              </a:spcAft>
              <a:buSzPts val="2400"/>
              <a:buChar char="•"/>
            </a:pPr>
            <a:r>
              <a:rPr lang="en-US" sz="2400"/>
              <a:t>Add data on access to dual language immersion or other bilingual learning models in the Civil Rights Data Collection at the U.S. Department of Education.</a:t>
            </a:r>
            <a:endParaRPr sz="2400"/>
          </a:p>
        </p:txBody>
      </p:sp>
      <p:pic>
        <p:nvPicPr>
          <p:cNvPr id="197" name="Google Shape;197;p28"/>
          <p:cNvPicPr preferRelativeResize="0"/>
          <p:nvPr/>
        </p:nvPicPr>
        <p:blipFill rotWithShape="1">
          <a:blip r:embed="rId3">
            <a:alphaModFix/>
          </a:blip>
          <a:srcRect b="61787" l="3016" r="48350" t="23368"/>
          <a:stretch/>
        </p:blipFill>
        <p:spPr>
          <a:xfrm>
            <a:off x="0" y="191525"/>
            <a:ext cx="7991582" cy="1345051"/>
          </a:xfrm>
          <a:prstGeom prst="rect">
            <a:avLst/>
          </a:prstGeom>
          <a:noFill/>
          <a:ln>
            <a:noFill/>
          </a:ln>
        </p:spPr>
      </p:pic>
      <p:sp>
        <p:nvSpPr>
          <p:cNvPr id="198" name="Google Shape;198;p28"/>
          <p:cNvSpPr txBox="1"/>
          <p:nvPr>
            <p:ph idx="1" type="body"/>
          </p:nvPr>
        </p:nvSpPr>
        <p:spPr>
          <a:xfrm>
            <a:off x="238188" y="1753500"/>
            <a:ext cx="4455600" cy="4351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400" u="sng"/>
              <a:t>Congress should:</a:t>
            </a:r>
            <a:endParaRPr sz="2400"/>
          </a:p>
          <a:p>
            <a:pPr indent="-216534" lvl="0" marL="228600" rtl="0" algn="l">
              <a:lnSpc>
                <a:spcPct val="80000"/>
              </a:lnSpc>
              <a:spcBef>
                <a:spcPts val="2000"/>
              </a:spcBef>
              <a:spcAft>
                <a:spcPts val="0"/>
              </a:spcAft>
              <a:buClr>
                <a:srgbClr val="304769"/>
              </a:buClr>
              <a:buSzPts val="2400"/>
              <a:buChar char="•"/>
            </a:pPr>
            <a:r>
              <a:rPr lang="en-US" sz="2400"/>
              <a:t>Invest in building capacity to expand dual language immersion opportunities for the youngest learners through a new grant program, and ensure that DLLs have priority for new slots.</a:t>
            </a:r>
            <a:endParaRPr sz="2400"/>
          </a:p>
          <a:p>
            <a:pPr indent="-216534" lvl="0" marL="228600" rtl="0" algn="l">
              <a:lnSpc>
                <a:spcPct val="80000"/>
              </a:lnSpc>
              <a:spcBef>
                <a:spcPts val="2000"/>
              </a:spcBef>
              <a:spcAft>
                <a:spcPts val="0"/>
              </a:spcAft>
              <a:buClr>
                <a:srgbClr val="304769"/>
              </a:buClr>
              <a:buSzPts val="2400"/>
              <a:buChar char="•"/>
            </a:pPr>
            <a:r>
              <a:rPr lang="en-US" sz="2400"/>
              <a:t>Invest in teacher preparation and alternative certification programs to increase the supply of qualified bilingual early educators.</a:t>
            </a:r>
            <a:endParaRPr sz="2400"/>
          </a:p>
        </p:txBody>
      </p:sp>
      <p:sp>
        <p:nvSpPr>
          <p:cNvPr id="199" name="Google Shape;199;p28"/>
          <p:cNvSpPr txBox="1"/>
          <p:nvPr>
            <p:ph idx="1" type="body"/>
          </p:nvPr>
        </p:nvSpPr>
        <p:spPr>
          <a:xfrm>
            <a:off x="8347213" y="1651450"/>
            <a:ext cx="3606600" cy="4351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400" u="sng"/>
              <a:t>States and Tribes should:</a:t>
            </a:r>
            <a:endParaRPr sz="2400"/>
          </a:p>
          <a:p>
            <a:pPr indent="-216534" lvl="0" marL="228600" rtl="0" algn="l">
              <a:lnSpc>
                <a:spcPct val="80000"/>
              </a:lnSpc>
              <a:spcBef>
                <a:spcPts val="2000"/>
              </a:spcBef>
              <a:spcAft>
                <a:spcPts val="0"/>
              </a:spcAft>
              <a:buSzPts val="2400"/>
              <a:buChar char="•"/>
            </a:pPr>
            <a:r>
              <a:rPr lang="en-US" sz="2400"/>
              <a:t>Adopt Head Start DLL standards in state-funded Pre-K and incorporate standards into monitoring and accountability frameworks.</a:t>
            </a:r>
            <a:endParaRPr sz="2400"/>
          </a:p>
          <a:p>
            <a:pPr indent="-216534" lvl="0" marL="228600" rtl="0" algn="l">
              <a:lnSpc>
                <a:spcPct val="80000"/>
              </a:lnSpc>
              <a:spcBef>
                <a:spcPts val="2000"/>
              </a:spcBef>
              <a:spcAft>
                <a:spcPts val="0"/>
              </a:spcAft>
              <a:buSzPts val="2400"/>
              <a:buChar char="•"/>
            </a:pPr>
            <a:r>
              <a:rPr lang="en-US" sz="2400"/>
              <a:t>Invest in producing the workforce necessary to support DLLs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1"/>
          <p:cNvPicPr preferRelativeResize="0"/>
          <p:nvPr/>
        </p:nvPicPr>
        <p:blipFill rotWithShape="1">
          <a:blip r:embed="rId3">
            <a:alphaModFix/>
          </a:blip>
          <a:srcRect b="9195" l="9904" r="10730" t="17296"/>
          <a:stretch/>
        </p:blipFill>
        <p:spPr>
          <a:xfrm>
            <a:off x="356425" y="183700"/>
            <a:ext cx="11479200" cy="5980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203" name="Shape 203"/>
        <p:cNvGrpSpPr/>
        <p:nvPr/>
      </p:nvGrpSpPr>
      <p:grpSpPr>
        <a:xfrm>
          <a:off x="0" y="0"/>
          <a:ext cx="0" cy="0"/>
          <a:chOff x="0" y="0"/>
          <a:chExt cx="0" cy="0"/>
        </a:xfrm>
      </p:grpSpPr>
      <p:sp>
        <p:nvSpPr>
          <p:cNvPr id="204" name="Google Shape;204;p29"/>
          <p:cNvSpPr txBox="1"/>
          <p:nvPr>
            <p:ph type="ctrTitle"/>
          </p:nvPr>
        </p:nvSpPr>
        <p:spPr>
          <a:xfrm>
            <a:off x="2701050" y="219075"/>
            <a:ext cx="6789900" cy="773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7200"/>
              <a:buFont typeface="Tahoma"/>
              <a:buNone/>
            </a:pPr>
            <a:r>
              <a:rPr lang="en-US" sz="4000" u="sng">
                <a:solidFill>
                  <a:schemeClr val="lt1"/>
                </a:solidFill>
              </a:rPr>
              <a:t>Breakout </a:t>
            </a:r>
            <a:r>
              <a:rPr lang="en-US" sz="4000" u="sng">
                <a:solidFill>
                  <a:schemeClr val="lt1"/>
                </a:solidFill>
              </a:rPr>
              <a:t>Session</a:t>
            </a:r>
            <a:endParaRPr sz="4000" u="sng"/>
          </a:p>
        </p:txBody>
      </p:sp>
      <p:sp>
        <p:nvSpPr>
          <p:cNvPr id="205" name="Google Shape;205;p29"/>
          <p:cNvSpPr txBox="1"/>
          <p:nvPr>
            <p:ph type="ctrTitle"/>
          </p:nvPr>
        </p:nvSpPr>
        <p:spPr>
          <a:xfrm>
            <a:off x="327850" y="1122600"/>
            <a:ext cx="7193400" cy="5286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None/>
            </a:pPr>
            <a:r>
              <a:rPr lang="en-US" sz="2500">
                <a:solidFill>
                  <a:schemeClr val="lt1"/>
                </a:solidFill>
              </a:rPr>
              <a:t>In your small group, each person can pick 1 of the 14 priorities and discuss: </a:t>
            </a:r>
            <a:endParaRPr sz="2500">
              <a:solidFill>
                <a:schemeClr val="lt1"/>
              </a:solidFill>
            </a:endParaRPr>
          </a:p>
          <a:p>
            <a:pPr indent="0" lvl="0" marL="0" rtl="0" algn="l">
              <a:lnSpc>
                <a:spcPct val="100000"/>
              </a:lnSpc>
              <a:spcBef>
                <a:spcPts val="1000"/>
              </a:spcBef>
              <a:spcAft>
                <a:spcPts val="0"/>
              </a:spcAft>
              <a:buNone/>
            </a:pPr>
            <a:r>
              <a:t/>
            </a:r>
            <a:endParaRPr b="0" sz="1100">
              <a:solidFill>
                <a:schemeClr val="lt1"/>
              </a:solidFill>
            </a:endParaRPr>
          </a:p>
          <a:p>
            <a:pPr indent="-387350" lvl="0" marL="457200" rtl="0" algn="l">
              <a:lnSpc>
                <a:spcPct val="100000"/>
              </a:lnSpc>
              <a:spcBef>
                <a:spcPts val="1000"/>
              </a:spcBef>
              <a:spcAft>
                <a:spcPts val="0"/>
              </a:spcAft>
              <a:buClr>
                <a:schemeClr val="lt1"/>
              </a:buClr>
              <a:buSzPts val="2500"/>
              <a:buAutoNum type="arabicPeriod"/>
            </a:pPr>
            <a:r>
              <a:rPr b="0" lang="en-US" sz="2500">
                <a:solidFill>
                  <a:schemeClr val="lt1"/>
                </a:solidFill>
              </a:rPr>
              <a:t>If and how you have witnessed or experienced that inequity in your work or in your life.</a:t>
            </a:r>
            <a:endParaRPr b="0" sz="2500">
              <a:solidFill>
                <a:schemeClr val="lt1"/>
              </a:solidFill>
            </a:endParaRPr>
          </a:p>
          <a:p>
            <a:pPr indent="0" lvl="0" marL="457200" rtl="0" algn="l">
              <a:lnSpc>
                <a:spcPct val="100000"/>
              </a:lnSpc>
              <a:spcBef>
                <a:spcPts val="1000"/>
              </a:spcBef>
              <a:spcAft>
                <a:spcPts val="0"/>
              </a:spcAft>
              <a:buNone/>
            </a:pPr>
            <a:r>
              <a:t/>
            </a:r>
            <a:endParaRPr b="0" sz="1000">
              <a:solidFill>
                <a:schemeClr val="lt1"/>
              </a:solidFill>
            </a:endParaRPr>
          </a:p>
          <a:p>
            <a:pPr indent="-387350" lvl="0" marL="457200" rtl="0" algn="l">
              <a:lnSpc>
                <a:spcPct val="100000"/>
              </a:lnSpc>
              <a:spcBef>
                <a:spcPts val="1000"/>
              </a:spcBef>
              <a:spcAft>
                <a:spcPts val="0"/>
              </a:spcAft>
              <a:buClr>
                <a:schemeClr val="lt1"/>
              </a:buClr>
              <a:buSzPts val="2500"/>
              <a:buAutoNum type="arabicPeriod"/>
            </a:pPr>
            <a:r>
              <a:rPr b="0" lang="en-US" sz="2500">
                <a:solidFill>
                  <a:schemeClr val="lt1"/>
                </a:solidFill>
              </a:rPr>
              <a:t>What you can do in your job or in your role to contribute to closing that inequity and/or disparity.</a:t>
            </a:r>
            <a:endParaRPr b="0" sz="2500">
              <a:solidFill>
                <a:schemeClr val="lt1"/>
              </a:solidFill>
            </a:endParaRPr>
          </a:p>
          <a:p>
            <a:pPr indent="0" lvl="0" marL="457200" rtl="0" algn="l">
              <a:lnSpc>
                <a:spcPct val="100000"/>
              </a:lnSpc>
              <a:spcBef>
                <a:spcPts val="1000"/>
              </a:spcBef>
              <a:spcAft>
                <a:spcPts val="0"/>
              </a:spcAft>
              <a:buNone/>
            </a:pPr>
            <a:r>
              <a:t/>
            </a:r>
            <a:endParaRPr b="0" sz="1000">
              <a:solidFill>
                <a:schemeClr val="lt1"/>
              </a:solidFill>
            </a:endParaRPr>
          </a:p>
          <a:p>
            <a:pPr indent="-387350" lvl="0" marL="457200" rtl="0" algn="l">
              <a:lnSpc>
                <a:spcPct val="100000"/>
              </a:lnSpc>
              <a:spcBef>
                <a:spcPts val="1000"/>
              </a:spcBef>
              <a:spcAft>
                <a:spcPts val="1000"/>
              </a:spcAft>
              <a:buClr>
                <a:schemeClr val="lt1"/>
              </a:buClr>
              <a:buSzPts val="2500"/>
              <a:buAutoNum type="arabicPeriod"/>
            </a:pPr>
            <a:r>
              <a:rPr b="0" lang="en-US" sz="2500">
                <a:solidFill>
                  <a:schemeClr val="lt1"/>
                </a:solidFill>
              </a:rPr>
              <a:t>What resources or supports would be helpful to address the </a:t>
            </a:r>
            <a:r>
              <a:rPr b="0" lang="en-US" sz="2500">
                <a:solidFill>
                  <a:schemeClr val="lt1"/>
                </a:solidFill>
              </a:rPr>
              <a:t>inequity. </a:t>
            </a:r>
            <a:endParaRPr b="0" sz="2500">
              <a:solidFill>
                <a:schemeClr val="lt1"/>
              </a:solidFill>
            </a:endParaRPr>
          </a:p>
        </p:txBody>
      </p:sp>
      <p:pic>
        <p:nvPicPr>
          <p:cNvPr id="206" name="Google Shape;206;p29"/>
          <p:cNvPicPr preferRelativeResize="0"/>
          <p:nvPr/>
        </p:nvPicPr>
        <p:blipFill>
          <a:blip r:embed="rId3">
            <a:alphaModFix/>
          </a:blip>
          <a:stretch>
            <a:fillRect/>
          </a:stretch>
        </p:blipFill>
        <p:spPr>
          <a:xfrm>
            <a:off x="10593150" y="6050225"/>
            <a:ext cx="1455975" cy="664900"/>
          </a:xfrm>
          <a:prstGeom prst="rect">
            <a:avLst/>
          </a:prstGeom>
          <a:noFill/>
          <a:ln>
            <a:noFill/>
          </a:ln>
        </p:spPr>
      </p:pic>
      <p:sp>
        <p:nvSpPr>
          <p:cNvPr id="207" name="Google Shape;207;p29"/>
          <p:cNvSpPr txBox="1"/>
          <p:nvPr/>
        </p:nvSpPr>
        <p:spPr>
          <a:xfrm>
            <a:off x="7842800" y="2003400"/>
            <a:ext cx="3814800" cy="352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100">
                <a:solidFill>
                  <a:srgbClr val="FFFFFF"/>
                </a:solidFill>
                <a:latin typeface="Tahoma"/>
                <a:ea typeface="Tahoma"/>
                <a:cs typeface="Tahoma"/>
                <a:sym typeface="Tahoma"/>
              </a:rPr>
              <a:t>Identify one person who would be willing to share with the larger group some of your discussion points. </a:t>
            </a:r>
            <a:endParaRPr b="1" sz="3100">
              <a:solidFill>
                <a:srgbClr val="FFFFFF"/>
              </a:solidFill>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211" name="Shape 211"/>
        <p:cNvGrpSpPr/>
        <p:nvPr/>
      </p:nvGrpSpPr>
      <p:grpSpPr>
        <a:xfrm>
          <a:off x="0" y="0"/>
          <a:ext cx="0" cy="0"/>
          <a:chOff x="0" y="0"/>
          <a:chExt cx="0" cy="0"/>
        </a:xfrm>
      </p:grpSpPr>
      <p:sp>
        <p:nvSpPr>
          <p:cNvPr id="212" name="Google Shape;212;p30"/>
          <p:cNvSpPr txBox="1"/>
          <p:nvPr>
            <p:ph type="ctrTitle"/>
          </p:nvPr>
        </p:nvSpPr>
        <p:spPr>
          <a:xfrm>
            <a:off x="2701050" y="3042300"/>
            <a:ext cx="6789900" cy="773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7200"/>
              <a:buFont typeface="Tahoma"/>
              <a:buNone/>
            </a:pPr>
            <a:r>
              <a:rPr lang="en-US" sz="5000">
                <a:solidFill>
                  <a:schemeClr val="lt1"/>
                </a:solidFill>
              </a:rPr>
              <a:t>Report Out and Q&amp;A</a:t>
            </a:r>
            <a:endParaRPr sz="5000"/>
          </a:p>
        </p:txBody>
      </p:sp>
      <p:pic>
        <p:nvPicPr>
          <p:cNvPr id="213" name="Google Shape;213;p30"/>
          <p:cNvPicPr preferRelativeResize="0"/>
          <p:nvPr/>
        </p:nvPicPr>
        <p:blipFill>
          <a:blip r:embed="rId3">
            <a:alphaModFix/>
          </a:blip>
          <a:stretch>
            <a:fillRect/>
          </a:stretch>
        </p:blipFill>
        <p:spPr>
          <a:xfrm>
            <a:off x="10593150" y="6050225"/>
            <a:ext cx="1455975" cy="664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3804900" y="232799"/>
            <a:ext cx="4582200" cy="880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04769"/>
              </a:buClr>
              <a:buSzPts val="4400"/>
              <a:buFont typeface="Tahoma"/>
              <a:buNone/>
            </a:pPr>
            <a:r>
              <a:rPr lang="en-US"/>
              <a:t>Thank You!</a:t>
            </a:r>
            <a:endParaRPr/>
          </a:p>
        </p:txBody>
      </p:sp>
      <p:sp>
        <p:nvSpPr>
          <p:cNvPr id="219" name="Google Shape;219;p31"/>
          <p:cNvSpPr txBox="1"/>
          <p:nvPr>
            <p:ph idx="1" type="body"/>
          </p:nvPr>
        </p:nvSpPr>
        <p:spPr>
          <a:xfrm>
            <a:off x="588975" y="1189500"/>
            <a:ext cx="5449800" cy="18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sz="2700" u="sng"/>
              <a:t>Check out the full report here:</a:t>
            </a:r>
            <a:r>
              <a:rPr lang="en-US" sz="2700"/>
              <a:t> </a:t>
            </a:r>
            <a:r>
              <a:rPr lang="en-US" sz="2400" u="sng">
                <a:solidFill>
                  <a:schemeClr val="hlink"/>
                </a:solidFill>
                <a:hlinkClick r:id="rId3"/>
              </a:rPr>
              <a:t>https://childandfamilysuccess.asu.edu/cep/initiatives/start-with-equity-14-priorities-dismantle-systemic-racism-early-care-education</a:t>
            </a:r>
            <a:endParaRPr/>
          </a:p>
        </p:txBody>
      </p:sp>
      <p:pic>
        <p:nvPicPr>
          <p:cNvPr id="220" name="Google Shape;220;p31"/>
          <p:cNvPicPr preferRelativeResize="0"/>
          <p:nvPr/>
        </p:nvPicPr>
        <p:blipFill rotWithShape="1">
          <a:blip r:embed="rId4">
            <a:alphaModFix/>
          </a:blip>
          <a:srcRect b="0" l="0" r="0" t="0"/>
          <a:stretch/>
        </p:blipFill>
        <p:spPr>
          <a:xfrm>
            <a:off x="6385275" y="1189500"/>
            <a:ext cx="5806722" cy="3463893"/>
          </a:xfrm>
          <a:prstGeom prst="rect">
            <a:avLst/>
          </a:prstGeom>
          <a:noFill/>
          <a:ln>
            <a:noFill/>
          </a:ln>
        </p:spPr>
      </p:pic>
      <p:pic>
        <p:nvPicPr>
          <p:cNvPr id="221" name="Google Shape;221;p31"/>
          <p:cNvPicPr preferRelativeResize="0"/>
          <p:nvPr/>
        </p:nvPicPr>
        <p:blipFill rotWithShape="1">
          <a:blip r:embed="rId5">
            <a:alphaModFix/>
          </a:blip>
          <a:srcRect b="28956" l="19711" r="39563" t="33383"/>
          <a:stretch/>
        </p:blipFill>
        <p:spPr>
          <a:xfrm>
            <a:off x="354874" y="3980404"/>
            <a:ext cx="5631581" cy="2744547"/>
          </a:xfrm>
          <a:prstGeom prst="rect">
            <a:avLst/>
          </a:prstGeom>
          <a:noFill/>
          <a:ln>
            <a:noFill/>
          </a:ln>
        </p:spPr>
      </p:pic>
      <p:pic>
        <p:nvPicPr>
          <p:cNvPr id="222" name="Google Shape;222;p31"/>
          <p:cNvPicPr preferRelativeResize="0"/>
          <p:nvPr/>
        </p:nvPicPr>
        <p:blipFill rotWithShape="1">
          <a:blip r:embed="rId6">
            <a:alphaModFix/>
          </a:blip>
          <a:srcRect b="0" l="0" r="0" t="0"/>
          <a:stretch/>
        </p:blipFill>
        <p:spPr>
          <a:xfrm>
            <a:off x="4499429" y="3551477"/>
            <a:ext cx="1773446" cy="759550"/>
          </a:xfrm>
          <a:prstGeom prst="rect">
            <a:avLst/>
          </a:prstGeom>
          <a:noFill/>
          <a:ln>
            <a:noFill/>
          </a:ln>
        </p:spPr>
      </p:pic>
      <p:sp>
        <p:nvSpPr>
          <p:cNvPr id="223" name="Google Shape;223;p31"/>
          <p:cNvSpPr txBox="1"/>
          <p:nvPr/>
        </p:nvSpPr>
        <p:spPr>
          <a:xfrm>
            <a:off x="6695475" y="5064750"/>
            <a:ext cx="4693800" cy="1660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04769"/>
              </a:buClr>
              <a:buSzPts val="2800"/>
              <a:buFont typeface="Arial"/>
              <a:buNone/>
            </a:pPr>
            <a:r>
              <a:rPr b="1" i="0" lang="en-US" sz="2800" u="none" cap="none" strike="noStrike">
                <a:solidFill>
                  <a:srgbClr val="304769"/>
                </a:solidFill>
                <a:latin typeface="Tahoma"/>
                <a:ea typeface="Tahoma"/>
                <a:cs typeface="Tahoma"/>
                <a:sym typeface="Tahoma"/>
              </a:rPr>
              <a:t>Stay </a:t>
            </a:r>
            <a:r>
              <a:rPr b="1" i="0" lang="en-US" sz="2800" u="none" cap="none" strike="noStrike">
                <a:solidFill>
                  <a:srgbClr val="304769"/>
                </a:solidFill>
                <a:latin typeface="Tahoma"/>
                <a:ea typeface="Tahoma"/>
                <a:cs typeface="Tahoma"/>
                <a:sym typeface="Tahoma"/>
              </a:rPr>
              <a:t>Connected </a:t>
            </a:r>
            <a:r>
              <a:rPr b="1" i="0" lang="en-US" sz="2800" u="none" cap="none" strike="noStrike">
                <a:solidFill>
                  <a:srgbClr val="304769"/>
                </a:solidFill>
                <a:latin typeface="Tahoma"/>
                <a:ea typeface="Tahoma"/>
                <a:cs typeface="Tahoma"/>
                <a:sym typeface="Tahoma"/>
              </a:rPr>
              <a:t>with us on Twitter! </a:t>
            </a:r>
            <a:endParaRPr sz="1300"/>
          </a:p>
          <a:p>
            <a:pPr indent="0" lvl="0" marL="0" marR="0" rtl="0" algn="ctr">
              <a:lnSpc>
                <a:spcPct val="90000"/>
              </a:lnSpc>
              <a:spcBef>
                <a:spcPts val="1000"/>
              </a:spcBef>
              <a:spcAft>
                <a:spcPts val="0"/>
              </a:spcAft>
              <a:buClr>
                <a:srgbClr val="304769"/>
              </a:buClr>
              <a:buSzPts val="2800"/>
              <a:buFont typeface="Arial"/>
              <a:buNone/>
            </a:pPr>
            <a:r>
              <a:rPr lang="en-US" sz="2400">
                <a:solidFill>
                  <a:srgbClr val="304769"/>
                </a:solidFill>
                <a:latin typeface="Tahoma"/>
                <a:ea typeface="Tahoma"/>
                <a:cs typeface="Tahoma"/>
                <a:sym typeface="Tahoma"/>
              </a:rPr>
              <a:t>@ChildrensEquity</a:t>
            </a:r>
            <a:endParaRPr sz="2400">
              <a:solidFill>
                <a:srgbClr val="304769"/>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 name="Shape 77"/>
        <p:cNvGrpSpPr/>
        <p:nvPr/>
      </p:nvGrpSpPr>
      <p:grpSpPr>
        <a:xfrm>
          <a:off x="0" y="0"/>
          <a:ext cx="0" cy="0"/>
          <a:chOff x="0" y="0"/>
          <a:chExt cx="0" cy="0"/>
        </a:xfrm>
      </p:grpSpPr>
      <p:pic>
        <p:nvPicPr>
          <p:cNvPr id="78" name="Google Shape;78;p12"/>
          <p:cNvPicPr preferRelativeResize="0"/>
          <p:nvPr/>
        </p:nvPicPr>
        <p:blipFill rotWithShape="1">
          <a:blip r:embed="rId3">
            <a:alphaModFix/>
          </a:blip>
          <a:srcRect b="6673" l="13576" r="14054" t="17401"/>
          <a:stretch/>
        </p:blipFill>
        <p:spPr>
          <a:xfrm>
            <a:off x="755425" y="201237"/>
            <a:ext cx="10681152" cy="6303126"/>
          </a:xfrm>
          <a:prstGeom prst="rect">
            <a:avLst/>
          </a:prstGeom>
          <a:noFill/>
          <a:ln>
            <a:noFill/>
          </a:ln>
        </p:spPr>
      </p:pic>
      <p:pic>
        <p:nvPicPr>
          <p:cNvPr id="79" name="Google Shape;79;p12"/>
          <p:cNvPicPr preferRelativeResize="0"/>
          <p:nvPr/>
        </p:nvPicPr>
        <p:blipFill rotWithShape="1">
          <a:blip r:embed="rId4">
            <a:alphaModFix/>
          </a:blip>
          <a:srcRect b="0" l="0" r="0" t="0"/>
          <a:stretch/>
        </p:blipFill>
        <p:spPr>
          <a:xfrm>
            <a:off x="9794603" y="5762129"/>
            <a:ext cx="2397396" cy="10958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21183" l="42943" r="22356" t="30086"/>
          <a:stretch/>
        </p:blipFill>
        <p:spPr>
          <a:xfrm>
            <a:off x="2352848" y="192879"/>
            <a:ext cx="7486315" cy="5914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4"/>
          <p:cNvPicPr preferRelativeResize="0"/>
          <p:nvPr/>
        </p:nvPicPr>
        <p:blipFill rotWithShape="1">
          <a:blip r:embed="rId3">
            <a:alphaModFix/>
          </a:blip>
          <a:srcRect b="50000" l="2615" r="55019" t="41668"/>
          <a:stretch/>
        </p:blipFill>
        <p:spPr>
          <a:xfrm>
            <a:off x="0" y="372139"/>
            <a:ext cx="9005777" cy="996285"/>
          </a:xfrm>
          <a:prstGeom prst="rect">
            <a:avLst/>
          </a:prstGeom>
          <a:noFill/>
          <a:ln>
            <a:noFill/>
          </a:ln>
        </p:spPr>
      </p:pic>
      <p:sp>
        <p:nvSpPr>
          <p:cNvPr id="90" name="Google Shape;90;p14"/>
          <p:cNvSpPr txBox="1"/>
          <p:nvPr>
            <p:ph idx="1" type="body"/>
          </p:nvPr>
        </p:nvSpPr>
        <p:spPr>
          <a:xfrm>
            <a:off x="4667025" y="1571525"/>
            <a:ext cx="3802200" cy="5368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400" u="sng"/>
              <a:t>Federal Agencies should:</a:t>
            </a:r>
            <a:endParaRPr sz="2400"/>
          </a:p>
          <a:p>
            <a:pPr indent="-243205" lvl="0" marL="228600" rtl="0" algn="l">
              <a:lnSpc>
                <a:spcPct val="80000"/>
              </a:lnSpc>
              <a:spcBef>
                <a:spcPts val="2000"/>
              </a:spcBef>
              <a:spcAft>
                <a:spcPts val="0"/>
              </a:spcAft>
              <a:buSzPts val="2400"/>
              <a:buChar char="•"/>
            </a:pPr>
            <a:r>
              <a:rPr lang="en-US" sz="2400"/>
              <a:t>Require all applicants for federal ECE funding to include data on resource disparities in their communities and describe how they will close such disparities. </a:t>
            </a:r>
            <a:endParaRPr sz="2400"/>
          </a:p>
          <a:p>
            <a:pPr indent="-243205" lvl="0" marL="228600" rtl="0" algn="l">
              <a:lnSpc>
                <a:spcPct val="80000"/>
              </a:lnSpc>
              <a:spcBef>
                <a:spcPts val="2000"/>
              </a:spcBef>
              <a:spcAft>
                <a:spcPts val="0"/>
              </a:spcAft>
              <a:buSzPts val="2400"/>
              <a:buChar char="•"/>
            </a:pPr>
            <a:r>
              <a:rPr lang="en-US" sz="2400"/>
              <a:t>Prioritize applicants for federal funding who propose to serve the most marginalized communities with less access to resources.</a:t>
            </a:r>
            <a:endParaRPr sz="2400"/>
          </a:p>
        </p:txBody>
      </p:sp>
      <p:sp>
        <p:nvSpPr>
          <p:cNvPr id="91" name="Google Shape;91;p14"/>
          <p:cNvSpPr txBox="1"/>
          <p:nvPr>
            <p:ph idx="1" type="body"/>
          </p:nvPr>
        </p:nvSpPr>
        <p:spPr>
          <a:xfrm>
            <a:off x="200025" y="1500875"/>
            <a:ext cx="4290300" cy="520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1600"/>
              <a:buNone/>
            </a:pPr>
            <a:r>
              <a:rPr b="1" lang="en-US" sz="2400" u="sng"/>
              <a:t>Congress Should:</a:t>
            </a:r>
            <a:endParaRPr sz="2400"/>
          </a:p>
          <a:p>
            <a:pPr indent="-279400" lvl="0" marL="228600" rtl="0" algn="l">
              <a:lnSpc>
                <a:spcPct val="100000"/>
              </a:lnSpc>
              <a:spcBef>
                <a:spcPts val="2000"/>
              </a:spcBef>
              <a:spcAft>
                <a:spcPts val="0"/>
              </a:spcAft>
              <a:buClr>
                <a:srgbClr val="304769"/>
              </a:buClr>
              <a:buSzPts val="2400"/>
              <a:buChar char="•"/>
            </a:pPr>
            <a:r>
              <a:rPr lang="en-US" sz="2400"/>
              <a:t>Establish equitable funding formulas across learning systems that address historical marginalization- including on the basis of race, and disparities in access to resources, quality experiences, and outcomes.</a:t>
            </a:r>
            <a:endParaRPr sz="2400"/>
          </a:p>
          <a:p>
            <a:pPr indent="-279400" lvl="0" marL="228600" rtl="0" algn="l">
              <a:lnSpc>
                <a:spcPct val="100000"/>
              </a:lnSpc>
              <a:spcBef>
                <a:spcPts val="2000"/>
              </a:spcBef>
              <a:spcAft>
                <a:spcPts val="0"/>
              </a:spcAft>
              <a:buClr>
                <a:srgbClr val="304769"/>
              </a:buClr>
              <a:buSzPts val="2400"/>
              <a:buChar char="•"/>
            </a:pPr>
            <a:r>
              <a:rPr lang="en-US" sz="2400"/>
              <a:t>Fully fund programs targeted at supporting historically marginalized communities.</a:t>
            </a:r>
            <a:endParaRPr sz="2400"/>
          </a:p>
        </p:txBody>
      </p:sp>
      <p:sp>
        <p:nvSpPr>
          <p:cNvPr id="92" name="Google Shape;92;p14"/>
          <p:cNvSpPr txBox="1"/>
          <p:nvPr>
            <p:ph idx="1" type="body"/>
          </p:nvPr>
        </p:nvSpPr>
        <p:spPr>
          <a:xfrm>
            <a:off x="8545425" y="1520825"/>
            <a:ext cx="3494100" cy="43317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400" u="sng"/>
              <a:t>State and Tribes should:</a:t>
            </a:r>
            <a:endParaRPr sz="2400"/>
          </a:p>
          <a:p>
            <a:pPr indent="-256540" lvl="0" marL="228600" rtl="0" algn="l">
              <a:lnSpc>
                <a:spcPct val="80000"/>
              </a:lnSpc>
              <a:spcBef>
                <a:spcPts val="2000"/>
              </a:spcBef>
              <a:spcAft>
                <a:spcPts val="0"/>
              </a:spcAft>
              <a:buSzPts val="2400"/>
              <a:buChar char="•"/>
            </a:pPr>
            <a:r>
              <a:rPr lang="en-US" sz="2400"/>
              <a:t>Consider historical and current marginalization and disparities in access to resources, experiences, and outcomes when allocating ECE resources. </a:t>
            </a:r>
            <a:endParaRPr sz="2400"/>
          </a:p>
          <a:p>
            <a:pPr indent="0" lvl="0" marL="228600" rtl="0" algn="l">
              <a:lnSpc>
                <a:spcPct val="80000"/>
              </a:lnSpc>
              <a:spcBef>
                <a:spcPts val="2000"/>
              </a:spcBef>
              <a:spcAft>
                <a:spcPts val="0"/>
              </a:spcAft>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5"/>
          <p:cNvPicPr preferRelativeResize="0"/>
          <p:nvPr/>
        </p:nvPicPr>
        <p:blipFill rotWithShape="1">
          <a:blip r:embed="rId3">
            <a:alphaModFix/>
          </a:blip>
          <a:srcRect b="59689" l="2352" r="49333" t="25438"/>
          <a:stretch/>
        </p:blipFill>
        <p:spPr>
          <a:xfrm>
            <a:off x="0" y="222183"/>
            <a:ext cx="8835658" cy="1415232"/>
          </a:xfrm>
          <a:prstGeom prst="rect">
            <a:avLst/>
          </a:prstGeom>
          <a:noFill/>
          <a:ln>
            <a:noFill/>
          </a:ln>
        </p:spPr>
      </p:pic>
      <p:sp>
        <p:nvSpPr>
          <p:cNvPr id="98" name="Google Shape;98;p15"/>
          <p:cNvSpPr txBox="1"/>
          <p:nvPr>
            <p:ph idx="1" type="body"/>
          </p:nvPr>
        </p:nvSpPr>
        <p:spPr>
          <a:xfrm>
            <a:off x="4040100" y="1835600"/>
            <a:ext cx="3892800" cy="4245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sz="2100" u="sng"/>
              <a:t>Federal Agencies should:</a:t>
            </a:r>
            <a:endParaRPr sz="2100"/>
          </a:p>
          <a:p>
            <a:pPr indent="-210820" lvl="0" marL="228600" rtl="0" algn="l">
              <a:lnSpc>
                <a:spcPct val="80000"/>
              </a:lnSpc>
              <a:spcBef>
                <a:spcPts val="2000"/>
              </a:spcBef>
              <a:spcAft>
                <a:spcPts val="0"/>
              </a:spcAft>
              <a:buSzPts val="2100"/>
              <a:buChar char="•"/>
            </a:pPr>
            <a:r>
              <a:rPr lang="en-US" sz="2100"/>
              <a:t>Prioritize applicants who have a plan for socioeconomic and racial integration.</a:t>
            </a:r>
            <a:endParaRPr sz="2100"/>
          </a:p>
          <a:p>
            <a:pPr indent="-210820" lvl="0" marL="228600" rtl="0" algn="l">
              <a:lnSpc>
                <a:spcPct val="80000"/>
              </a:lnSpc>
              <a:spcBef>
                <a:spcPts val="2000"/>
              </a:spcBef>
              <a:spcAft>
                <a:spcPts val="0"/>
              </a:spcAft>
              <a:buSzPts val="2100"/>
              <a:buChar char="•"/>
            </a:pPr>
            <a:r>
              <a:rPr lang="en-US" sz="2100"/>
              <a:t>Issue guidance and TA on funding models that combine federal, state, tribal, and local funds for maximally integrated, inclusive, and supportive settings</a:t>
            </a:r>
            <a:endParaRPr sz="2100"/>
          </a:p>
        </p:txBody>
      </p:sp>
      <p:sp>
        <p:nvSpPr>
          <p:cNvPr id="99" name="Google Shape;99;p15"/>
          <p:cNvSpPr txBox="1"/>
          <p:nvPr>
            <p:ph idx="1" type="body"/>
          </p:nvPr>
        </p:nvSpPr>
        <p:spPr>
          <a:xfrm>
            <a:off x="309000" y="1835600"/>
            <a:ext cx="3566400" cy="4245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304769"/>
              </a:buClr>
              <a:buSzPts val="1750"/>
              <a:buNone/>
            </a:pPr>
            <a:r>
              <a:rPr b="1" lang="en-US" sz="2100" u="sng"/>
              <a:t>Congress should:</a:t>
            </a:r>
            <a:endParaRPr sz="2100"/>
          </a:p>
          <a:p>
            <a:pPr indent="-250825" lvl="0" marL="228600" rtl="0" algn="l">
              <a:lnSpc>
                <a:spcPct val="80000"/>
              </a:lnSpc>
              <a:spcBef>
                <a:spcPts val="2000"/>
              </a:spcBef>
              <a:spcAft>
                <a:spcPts val="0"/>
              </a:spcAft>
              <a:buClr>
                <a:srgbClr val="304769"/>
              </a:buClr>
              <a:buSzPts val="2100"/>
              <a:buChar char="•"/>
            </a:pPr>
            <a:r>
              <a:rPr lang="en-US" sz="2100"/>
              <a:t>Fund a targeted, universal approach to ECE.</a:t>
            </a:r>
            <a:endParaRPr sz="2100"/>
          </a:p>
          <a:p>
            <a:pPr indent="-250825" lvl="0" marL="228600" rtl="0" algn="l">
              <a:lnSpc>
                <a:spcPct val="80000"/>
              </a:lnSpc>
              <a:spcBef>
                <a:spcPts val="2000"/>
              </a:spcBef>
              <a:spcAft>
                <a:spcPts val="0"/>
              </a:spcAft>
              <a:buClr>
                <a:srgbClr val="304769"/>
              </a:buClr>
              <a:buSzPts val="2100"/>
              <a:buChar char="•"/>
            </a:pPr>
            <a:r>
              <a:rPr lang="en-US" sz="2100"/>
              <a:t>Incentivize holistic, strengths-based, and authentic integration in Head Start reauthorization. </a:t>
            </a:r>
            <a:endParaRPr sz="2100"/>
          </a:p>
          <a:p>
            <a:pPr indent="-250825" lvl="0" marL="228600" rtl="0" algn="l">
              <a:lnSpc>
                <a:spcPct val="80000"/>
              </a:lnSpc>
              <a:spcBef>
                <a:spcPts val="2000"/>
              </a:spcBef>
              <a:spcAft>
                <a:spcPts val="0"/>
              </a:spcAft>
              <a:buClr>
                <a:srgbClr val="304769"/>
              </a:buClr>
              <a:buSzPts val="2100"/>
              <a:buChar char="•"/>
            </a:pPr>
            <a:r>
              <a:rPr lang="en-US" sz="2100"/>
              <a:t>Authorize and increase funding for the EHS-CCP and expand the model to include preschoolers. </a:t>
            </a:r>
            <a:endParaRPr sz="2100"/>
          </a:p>
        </p:txBody>
      </p:sp>
      <p:sp>
        <p:nvSpPr>
          <p:cNvPr id="100" name="Google Shape;100;p15"/>
          <p:cNvSpPr txBox="1"/>
          <p:nvPr>
            <p:ph idx="1" type="body"/>
          </p:nvPr>
        </p:nvSpPr>
        <p:spPr>
          <a:xfrm>
            <a:off x="8097600" y="1835600"/>
            <a:ext cx="3785400" cy="4245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2000"/>
              </a:spcBef>
              <a:spcAft>
                <a:spcPts val="0"/>
              </a:spcAft>
              <a:buNone/>
            </a:pPr>
            <a:r>
              <a:rPr b="1" lang="en-US" sz="2100" u="sng"/>
              <a:t>States and Tribes should:</a:t>
            </a:r>
            <a:endParaRPr sz="2100"/>
          </a:p>
          <a:p>
            <a:pPr indent="-247650" lvl="0" marL="228600" rtl="0" algn="l">
              <a:spcBef>
                <a:spcPts val="2000"/>
              </a:spcBef>
              <a:spcAft>
                <a:spcPts val="0"/>
              </a:spcAft>
              <a:buSzPts val="2100"/>
              <a:buChar char="•"/>
            </a:pPr>
            <a:r>
              <a:rPr lang="en-US" sz="2100"/>
              <a:t>Develop plans to increase holistic, strengths-based, and authentic integration guided by community needs assessments.</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6"/>
          <p:cNvPicPr preferRelativeResize="0"/>
          <p:nvPr/>
        </p:nvPicPr>
        <p:blipFill rotWithShape="1">
          <a:blip r:embed="rId3">
            <a:alphaModFix/>
          </a:blip>
          <a:srcRect b="57054" l="2790" r="50000" t="28801"/>
          <a:stretch/>
        </p:blipFill>
        <p:spPr>
          <a:xfrm>
            <a:off x="0" y="235162"/>
            <a:ext cx="7974419" cy="1344035"/>
          </a:xfrm>
          <a:prstGeom prst="rect">
            <a:avLst/>
          </a:prstGeom>
          <a:noFill/>
          <a:ln>
            <a:noFill/>
          </a:ln>
        </p:spPr>
      </p:pic>
      <p:sp>
        <p:nvSpPr>
          <p:cNvPr id="106" name="Google Shape;106;p16"/>
          <p:cNvSpPr txBox="1"/>
          <p:nvPr>
            <p:ph idx="1" type="body"/>
          </p:nvPr>
        </p:nvSpPr>
        <p:spPr>
          <a:xfrm>
            <a:off x="600725" y="1825625"/>
            <a:ext cx="5102700" cy="435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4769"/>
              </a:buClr>
              <a:buSzPts val="2800"/>
              <a:buNone/>
            </a:pPr>
            <a:r>
              <a:rPr b="1" lang="en-US" u="sng"/>
              <a:t>Congress should:</a:t>
            </a:r>
            <a:endParaRPr/>
          </a:p>
          <a:p>
            <a:pPr indent="-228600" lvl="0" marL="228600" rtl="0" algn="l">
              <a:lnSpc>
                <a:spcPct val="100000"/>
              </a:lnSpc>
              <a:spcBef>
                <a:spcPts val="2000"/>
              </a:spcBef>
              <a:spcAft>
                <a:spcPts val="0"/>
              </a:spcAft>
              <a:buClr>
                <a:srgbClr val="304769"/>
              </a:buClr>
              <a:buSzPts val="2800"/>
              <a:buChar char="•"/>
            </a:pPr>
            <a:r>
              <a:rPr lang="en-US"/>
              <a:t>Request </a:t>
            </a:r>
            <a:r>
              <a:rPr lang="en-US"/>
              <a:t>annual Government Accountability Office (GAO) reports on equitable access to quality programming, quality experiences, and disparities in outcomes across ECE programs.</a:t>
            </a:r>
            <a:endParaRPr/>
          </a:p>
        </p:txBody>
      </p:sp>
      <p:sp>
        <p:nvSpPr>
          <p:cNvPr id="107" name="Google Shape;107;p16"/>
          <p:cNvSpPr txBox="1"/>
          <p:nvPr>
            <p:ph idx="1" type="body"/>
          </p:nvPr>
        </p:nvSpPr>
        <p:spPr>
          <a:xfrm>
            <a:off x="6336175" y="1825775"/>
            <a:ext cx="5102700" cy="4351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Federal Agencies, States, and Tribes should:</a:t>
            </a:r>
            <a:endParaRPr/>
          </a:p>
          <a:p>
            <a:pPr indent="-228600" lvl="0" marL="228600" rtl="0" algn="l">
              <a:lnSpc>
                <a:spcPct val="100000"/>
              </a:lnSpc>
              <a:spcBef>
                <a:spcPts val="2000"/>
              </a:spcBef>
              <a:spcAft>
                <a:spcPts val="0"/>
              </a:spcAft>
              <a:buClr>
                <a:srgbClr val="304769"/>
              </a:buClr>
              <a:buSzPts val="2800"/>
              <a:buChar char="•"/>
            </a:pPr>
            <a:r>
              <a:rPr lang="en-US"/>
              <a:t>Ensure all federal ECE monitoring and accountability systems explicitly include equity indicators (See Box 1 for examples).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C45"/>
        </a:solidFill>
      </p:bgPr>
    </p:bg>
    <p:spTree>
      <p:nvGrpSpPr>
        <p:cNvPr id="111" name="Shape 111"/>
        <p:cNvGrpSpPr/>
        <p:nvPr/>
      </p:nvGrpSpPr>
      <p:grpSpPr>
        <a:xfrm>
          <a:off x="0" y="0"/>
          <a:ext cx="0" cy="0"/>
          <a:chOff x="0" y="0"/>
          <a:chExt cx="0" cy="0"/>
        </a:xfrm>
      </p:grpSpPr>
      <p:pic>
        <p:nvPicPr>
          <p:cNvPr id="112" name="Google Shape;112;p17"/>
          <p:cNvPicPr preferRelativeResize="0"/>
          <p:nvPr/>
        </p:nvPicPr>
        <p:blipFill rotWithShape="1">
          <a:blip r:embed="rId3">
            <a:alphaModFix/>
          </a:blip>
          <a:srcRect b="9023" l="6464" r="10870" t="17850"/>
          <a:stretch/>
        </p:blipFill>
        <p:spPr>
          <a:xfrm>
            <a:off x="0" y="316413"/>
            <a:ext cx="12192000" cy="6066687"/>
          </a:xfrm>
          <a:prstGeom prst="rect">
            <a:avLst/>
          </a:prstGeom>
          <a:noFill/>
          <a:ln>
            <a:noFill/>
          </a:ln>
        </p:spPr>
      </p:pic>
      <p:sp>
        <p:nvSpPr>
          <p:cNvPr id="113" name="Google Shape;113;p17"/>
          <p:cNvSpPr/>
          <p:nvPr/>
        </p:nvSpPr>
        <p:spPr>
          <a:xfrm>
            <a:off x="10491125" y="6082500"/>
            <a:ext cx="1578300" cy="632700"/>
          </a:xfrm>
          <a:prstGeom prst="rect">
            <a:avLst/>
          </a:prstGeom>
          <a:solidFill>
            <a:srgbClr val="002C45"/>
          </a:solidFill>
          <a:ln cap="flat" cmpd="sng" w="9525">
            <a:solidFill>
              <a:srgbClr val="002C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7"/>
          <p:cNvPicPr preferRelativeResize="0"/>
          <p:nvPr/>
        </p:nvPicPr>
        <p:blipFill rotWithShape="1">
          <a:blip r:embed="rId4">
            <a:alphaModFix/>
          </a:blip>
          <a:srcRect b="0" l="0" r="0" t="0"/>
          <a:stretch/>
        </p:blipFill>
        <p:spPr>
          <a:xfrm>
            <a:off x="10372874" y="6011093"/>
            <a:ext cx="1696548" cy="7755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8"/>
          <p:cNvPicPr preferRelativeResize="0"/>
          <p:nvPr/>
        </p:nvPicPr>
        <p:blipFill rotWithShape="1">
          <a:blip r:embed="rId3">
            <a:alphaModFix/>
          </a:blip>
          <a:srcRect b="60550" l="2705" r="56271" t="31173"/>
          <a:stretch/>
        </p:blipFill>
        <p:spPr>
          <a:xfrm>
            <a:off x="0" y="424206"/>
            <a:ext cx="8721786" cy="989815"/>
          </a:xfrm>
          <a:prstGeom prst="rect">
            <a:avLst/>
          </a:prstGeom>
          <a:noFill/>
          <a:ln>
            <a:noFill/>
          </a:ln>
        </p:spPr>
      </p:pic>
      <p:sp>
        <p:nvSpPr>
          <p:cNvPr id="120" name="Google Shape;120;p18"/>
          <p:cNvSpPr txBox="1"/>
          <p:nvPr>
            <p:ph idx="1" type="body"/>
          </p:nvPr>
        </p:nvSpPr>
        <p:spPr>
          <a:xfrm>
            <a:off x="5091800" y="1520825"/>
            <a:ext cx="3934500" cy="435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400" u="sng"/>
              <a:t>Federal Agencies should:</a:t>
            </a:r>
            <a:endParaRPr sz="2400"/>
          </a:p>
          <a:p>
            <a:pPr indent="-216534" lvl="0" marL="228600" rtl="0" algn="l">
              <a:lnSpc>
                <a:spcPct val="90000"/>
              </a:lnSpc>
              <a:spcBef>
                <a:spcPts val="2000"/>
              </a:spcBef>
              <a:spcAft>
                <a:spcPts val="0"/>
              </a:spcAft>
              <a:buSzPts val="2400"/>
              <a:buChar char="•"/>
            </a:pPr>
            <a:r>
              <a:rPr lang="en-US" sz="2400"/>
              <a:t>Require pay parity, at a minimum, with K-12 teachers, across ECE programs that receive federal funds, regardless of age group taught. </a:t>
            </a:r>
            <a:endParaRPr sz="2400"/>
          </a:p>
          <a:p>
            <a:pPr indent="-216534" lvl="0" marL="228600" rtl="0" algn="l">
              <a:lnSpc>
                <a:spcPct val="90000"/>
              </a:lnSpc>
              <a:spcBef>
                <a:spcPts val="2000"/>
              </a:spcBef>
              <a:spcAft>
                <a:spcPts val="0"/>
              </a:spcAft>
              <a:buSzPts val="2400"/>
              <a:buChar char="•"/>
            </a:pPr>
            <a:r>
              <a:rPr lang="en-US" sz="2400"/>
              <a:t>Require states to track, report, and develop plans to address racial and other disparities in compensation and access to other supports</a:t>
            </a:r>
            <a:endParaRPr sz="2400"/>
          </a:p>
        </p:txBody>
      </p:sp>
      <p:sp>
        <p:nvSpPr>
          <p:cNvPr id="121" name="Google Shape;121;p18"/>
          <p:cNvSpPr txBox="1"/>
          <p:nvPr>
            <p:ph idx="1" type="body"/>
          </p:nvPr>
        </p:nvSpPr>
        <p:spPr>
          <a:xfrm>
            <a:off x="81650" y="1520975"/>
            <a:ext cx="5061600" cy="435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304769"/>
              </a:buClr>
              <a:buSzPts val="1540"/>
              <a:buNone/>
            </a:pPr>
            <a:r>
              <a:rPr b="1" lang="en-US" sz="2400" u="sng"/>
              <a:t>Congress should:</a:t>
            </a:r>
            <a:endParaRPr sz="2400"/>
          </a:p>
          <a:p>
            <a:pPr indent="-283210" lvl="0" marL="228600" rtl="0" algn="l">
              <a:lnSpc>
                <a:spcPct val="80000"/>
              </a:lnSpc>
              <a:spcBef>
                <a:spcPts val="2000"/>
              </a:spcBef>
              <a:spcAft>
                <a:spcPts val="0"/>
              </a:spcAft>
              <a:buClr>
                <a:srgbClr val="304769"/>
              </a:buClr>
              <a:buSzPts val="2400"/>
              <a:buChar char="•"/>
            </a:pPr>
            <a:r>
              <a:rPr lang="en-US" sz="2400"/>
              <a:t>Increase funding for Child Care and Development Block Grant and Head Start, including tribal set-asides, and direct states/tribes to use part of the funding to increase workforce compensation.</a:t>
            </a:r>
            <a:endParaRPr sz="2400"/>
          </a:p>
          <a:p>
            <a:pPr indent="-283210" lvl="0" marL="228600" rtl="0" algn="l">
              <a:lnSpc>
                <a:spcPct val="80000"/>
              </a:lnSpc>
              <a:spcBef>
                <a:spcPts val="2000"/>
              </a:spcBef>
              <a:spcAft>
                <a:spcPts val="0"/>
              </a:spcAft>
              <a:buClr>
                <a:srgbClr val="304769"/>
              </a:buClr>
              <a:buSzPts val="2400"/>
              <a:buChar char="•"/>
            </a:pPr>
            <a:r>
              <a:rPr lang="en-US" sz="2400"/>
              <a:t>Fund a new grant program that provides pathways for paraprofessionals and others in non-lead teacher roles, especially bilingual staff and staff of color, to attain the credentials, including higher education credentials, to become lead teachers.</a:t>
            </a:r>
            <a:endParaRPr sz="2400"/>
          </a:p>
        </p:txBody>
      </p:sp>
      <p:sp>
        <p:nvSpPr>
          <p:cNvPr id="122" name="Google Shape;122;p18"/>
          <p:cNvSpPr txBox="1"/>
          <p:nvPr>
            <p:ph idx="1" type="body"/>
          </p:nvPr>
        </p:nvSpPr>
        <p:spPr>
          <a:xfrm>
            <a:off x="8874175" y="1520975"/>
            <a:ext cx="304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400" u="sng"/>
              <a:t>States and Tribes should:</a:t>
            </a:r>
            <a:endParaRPr sz="2400"/>
          </a:p>
          <a:p>
            <a:pPr indent="-203200" lvl="0" marL="228600" rtl="0" algn="l">
              <a:lnSpc>
                <a:spcPct val="90000"/>
              </a:lnSpc>
              <a:spcBef>
                <a:spcPts val="2000"/>
              </a:spcBef>
              <a:spcAft>
                <a:spcPts val="0"/>
              </a:spcAft>
              <a:buSzPts val="2400"/>
              <a:buChar char="•"/>
            </a:pPr>
            <a:r>
              <a:rPr lang="en-US" sz="2400"/>
              <a:t>Increase the value of child care subsidies </a:t>
            </a:r>
            <a:endParaRPr sz="2400"/>
          </a:p>
          <a:p>
            <a:pPr indent="-203200" lvl="0" marL="228600" rtl="0" algn="l">
              <a:lnSpc>
                <a:spcPct val="90000"/>
              </a:lnSpc>
              <a:spcBef>
                <a:spcPts val="2000"/>
              </a:spcBef>
              <a:spcAft>
                <a:spcPts val="0"/>
              </a:spcAft>
              <a:buSzPts val="2400"/>
              <a:buChar char="•"/>
            </a:pPr>
            <a:r>
              <a:rPr lang="en-US" sz="2400"/>
              <a:t>Track and develop plans to address racial disparities in compensation.</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