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92" r:id="rId2"/>
    <p:sldId id="293" r:id="rId3"/>
    <p:sldId id="285" r:id="rId4"/>
    <p:sldId id="281" r:id="rId5"/>
    <p:sldId id="294" r:id="rId6"/>
    <p:sldId id="282" r:id="rId7"/>
    <p:sldId id="296" r:id="rId8"/>
    <p:sldId id="286" r:id="rId9"/>
    <p:sldId id="283" r:id="rId10"/>
    <p:sldId id="280" r:id="rId11"/>
    <p:sldId id="288" r:id="rId12"/>
    <p:sldId id="287" r:id="rId13"/>
    <p:sldId id="289" r:id="rId14"/>
    <p:sldId id="290" r:id="rId15"/>
    <p:sldId id="297" r:id="rId16"/>
    <p:sldId id="29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83" autoAdjust="0"/>
  </p:normalViewPr>
  <p:slideViewPr>
    <p:cSldViewPr snapToGrid="0">
      <p:cViewPr>
        <p:scale>
          <a:sx n="60" d="100"/>
          <a:sy n="60" d="100"/>
        </p:scale>
        <p:origin x="14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47A0A-D87B-46C9-BDEA-CC8686C5FD3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D2E89-6F40-4AAA-AD18-64A6CE718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6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available doesn’t capture this – it only captures where kids get their services in preschool and the amount of time spent in general education settings in K12. </a:t>
            </a:r>
          </a:p>
          <a:p>
            <a:endParaRPr lang="en-US" dirty="0"/>
          </a:p>
          <a:p>
            <a:r>
              <a:rPr lang="en-US" dirty="0"/>
              <a:t>Because of that, the closest thing to this that we can use as a definition of inclusion with the data we have available is Receiving special education services IN “regular early childhood program”. Some children attend a regular early childhood program, but ger services elsewhere- we don’t count that as inclusion.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D2E89-6F40-4AAA-AD18-64A6CE7185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4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975-C005-48F2-AD15-AF7E0167B4B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EBB0-44D7-4DCE-9518-D7823BF8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5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975-C005-48F2-AD15-AF7E0167B4B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EBB0-44D7-4DCE-9518-D7823BF8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3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975-C005-48F2-AD15-AF7E0167B4B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EBB0-44D7-4DCE-9518-D7823BF8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1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PC_ Page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PC_150112_ppt_AR1_c_template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306674" y="2699359"/>
            <a:ext cx="6530654" cy="108923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550" b="1">
                <a:solidFill>
                  <a:srgbClr val="3B3D3F"/>
                </a:solidFill>
                <a:latin typeface="Adobe Caslon Pro Bold"/>
                <a:cs typeface="Adobe Caslon Pro 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3022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PC_150112_ppt_AR1_c_template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320676"/>
            <a:ext cx="6663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>
                <a:solidFill>
                  <a:srgbClr val="3B3D3F"/>
                </a:solidFill>
                <a:latin typeface="Adobe Caslon Pro Bold"/>
                <a:cs typeface="Adobe Caslon Pro Bold"/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1" y="1140934"/>
            <a:ext cx="3906519" cy="5068446"/>
          </a:xfrm>
          <a:prstGeom prst="rect">
            <a:avLst/>
          </a:prstGeom>
        </p:spPr>
        <p:txBody>
          <a:bodyPr/>
          <a:lstStyle>
            <a:lvl1pPr>
              <a:defRPr sz="1500" b="0">
                <a:latin typeface="Tahoma"/>
                <a:cs typeface="Tahoma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82110" y="1140934"/>
            <a:ext cx="4047634" cy="5068446"/>
          </a:xfrm>
          <a:prstGeom prst="rect">
            <a:avLst/>
          </a:prstGeom>
        </p:spPr>
        <p:txBody>
          <a:bodyPr/>
          <a:lstStyle>
            <a:lvl1pPr>
              <a:defRPr sz="1500" b="0">
                <a:latin typeface="Tahoma"/>
                <a:cs typeface="Tahoma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5404" y="6373466"/>
            <a:ext cx="511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</a:lstStyle>
          <a:p>
            <a:fld id="{3C2FEE08-69F6-694C-9AAF-59BAA227E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43E5CF-A176-4532-99A4-7C060CFF80A7}"/>
              </a:ext>
            </a:extLst>
          </p:cNvPr>
          <p:cNvSpPr/>
          <p:nvPr userDrawn="1"/>
        </p:nvSpPr>
        <p:spPr>
          <a:xfrm>
            <a:off x="7437749" y="388921"/>
            <a:ext cx="829559" cy="3651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408383-68CF-4E4D-A2A4-86F772B2C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25" t="2162" r="10238" b="51707"/>
          <a:stretch/>
        </p:blipFill>
        <p:spPr>
          <a:xfrm>
            <a:off x="3416893" y="6299476"/>
            <a:ext cx="1254416" cy="475813"/>
          </a:xfrm>
          <a:prstGeom prst="rect">
            <a:avLst/>
          </a:prstGeom>
        </p:spPr>
      </p:pic>
      <p:pic>
        <p:nvPicPr>
          <p:cNvPr id="14" name="Picture 13" descr="BPC_150112_ppt_AR1_c_template-04.png">
            <a:extLst>
              <a:ext uri="{FF2B5EF4-FFF2-40B4-BE49-F238E27FC236}">
                <a16:creationId xmlns:a16="http://schemas.microsoft.com/office/drawing/2014/main" id="{88707B87-5B90-426E-A118-96EDC2AD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0" t="6003" r="11185" b="88674"/>
          <a:stretch/>
        </p:blipFill>
        <p:spPr>
          <a:xfrm>
            <a:off x="4779391" y="6342441"/>
            <a:ext cx="67434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13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PC_150112_ppt_AR1_c_template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320676"/>
            <a:ext cx="6663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>
                <a:solidFill>
                  <a:srgbClr val="3B3D3F"/>
                </a:solidFill>
                <a:latin typeface="Adobe Caslon Pro Bold"/>
                <a:cs typeface="Adobe Caslon Pro Bold"/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1" y="1140934"/>
            <a:ext cx="3906519" cy="5068446"/>
          </a:xfrm>
          <a:prstGeom prst="rect">
            <a:avLst/>
          </a:prstGeom>
        </p:spPr>
        <p:txBody>
          <a:bodyPr/>
          <a:lstStyle>
            <a:lvl1pPr>
              <a:defRPr sz="1500" b="0">
                <a:latin typeface="Tahoma"/>
                <a:cs typeface="Tahoma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82110" y="1140934"/>
            <a:ext cx="4047634" cy="5068446"/>
          </a:xfrm>
          <a:prstGeom prst="rect">
            <a:avLst/>
          </a:prstGeom>
        </p:spPr>
        <p:txBody>
          <a:bodyPr/>
          <a:lstStyle>
            <a:lvl1pPr>
              <a:defRPr sz="1500" b="0">
                <a:latin typeface="Tahoma"/>
                <a:cs typeface="Tahoma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5404" y="6373466"/>
            <a:ext cx="511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</a:lstStyle>
          <a:p>
            <a:fld id="{3C2FEE08-69F6-694C-9AAF-59BAA227E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8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PC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PC_150112_ppt_AR1_c_template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5404" y="6367464"/>
            <a:ext cx="511396" cy="365125"/>
          </a:xfrm>
          <a:prstGeom prst="rect">
            <a:avLst/>
          </a:prstGeom>
        </p:spPr>
        <p:txBody>
          <a:bodyPr anchor="ctr"/>
          <a:lstStyle>
            <a:lvl1pPr algn="r">
              <a:defRPr sz="75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</a:lstStyle>
          <a:p>
            <a:fld id="{3C2FEE08-69F6-694C-9AAF-59BAA227E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4797" y="1303500"/>
            <a:ext cx="5452003" cy="49384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/>
              <a:buChar char="•"/>
              <a:defRPr b="0">
                <a:solidFill>
                  <a:srgbClr val="304769"/>
                </a:solidFill>
                <a:latin typeface="Tahoma'"/>
                <a:cs typeface="Tahoma'"/>
              </a:defRPr>
            </a:lvl1pPr>
            <a:lvl2pPr marL="557213" indent="-214313">
              <a:buFont typeface="Lucida Grande"/>
              <a:buChar char="-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Tahoma'"/>
                <a:cs typeface="Tahoma'"/>
              </a:defRPr>
            </a:lvl2pPr>
            <a:lvl3pPr marL="814388" indent="-128588">
              <a:buFont typeface="Arial"/>
              <a:buChar char="•"/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'"/>
                <a:cs typeface="Tahoma'"/>
              </a:defRPr>
            </a:lvl3pPr>
            <a:lvl4pPr marL="1028700" indent="0">
              <a:buNone/>
              <a:defRPr sz="900" baseline="0">
                <a:solidFill>
                  <a:schemeClr val="bg1">
                    <a:lumMod val="50000"/>
                  </a:schemeClr>
                </a:solidFill>
                <a:latin typeface="Tahoma'"/>
                <a:cs typeface="Tahoma'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'"/>
                <a:cs typeface="Tahoma'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231FF-1612-4E14-8D49-C78FB20BFF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73" t="2270" r="2376" b="2730"/>
          <a:stretch/>
        </p:blipFill>
        <p:spPr>
          <a:xfrm>
            <a:off x="232845" y="2352926"/>
            <a:ext cx="2381114" cy="161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15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PC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PC_150112_ppt_AR1_c_template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388921"/>
            <a:ext cx="6663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 b="1" cap="all">
                <a:solidFill>
                  <a:srgbClr val="3B3D3F"/>
                </a:solidFill>
                <a:latin typeface="Adobe Caslon Pro Bold"/>
                <a:cs typeface="Adobe Caslon Pro Bold"/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5404" y="6373466"/>
            <a:ext cx="511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</a:lstStyle>
          <a:p>
            <a:fld id="{3C2FEE08-69F6-694C-9AAF-59BAA227E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40935"/>
            <a:ext cx="8229600" cy="5057591"/>
          </a:xfrm>
          <a:prstGeom prst="rect">
            <a:avLst/>
          </a:prstGeom>
        </p:spPr>
        <p:txBody>
          <a:bodyPr/>
          <a:lstStyle>
            <a:lvl1pPr>
              <a:buFont typeface="Arial"/>
              <a:buChar char="•"/>
              <a:defRPr b="0">
                <a:solidFill>
                  <a:srgbClr val="304769"/>
                </a:solidFill>
                <a:latin typeface="Tahoma"/>
                <a:cs typeface="Tahoma"/>
              </a:defRPr>
            </a:lvl1pPr>
            <a:lvl2pPr>
              <a:defRPr baseline="0">
                <a:solidFill>
                  <a:srgbClr val="39537C"/>
                </a:solidFill>
                <a:latin typeface="Tahoma"/>
                <a:cs typeface="Tahoma"/>
              </a:defRPr>
            </a:lvl2pPr>
            <a:lvl3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52893A-F9DD-468C-BB1D-45E1F51EA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25" t="2162" r="10238" b="51707"/>
          <a:stretch/>
        </p:blipFill>
        <p:spPr>
          <a:xfrm>
            <a:off x="3416893" y="6299476"/>
            <a:ext cx="1254416" cy="475813"/>
          </a:xfrm>
          <a:prstGeom prst="rect">
            <a:avLst/>
          </a:prstGeom>
        </p:spPr>
      </p:pic>
      <p:pic>
        <p:nvPicPr>
          <p:cNvPr id="7" name="Picture 6" descr="BPC_150112_ppt_AR1_c_template-04.png">
            <a:extLst>
              <a:ext uri="{FF2B5EF4-FFF2-40B4-BE49-F238E27FC236}">
                <a16:creationId xmlns:a16="http://schemas.microsoft.com/office/drawing/2014/main" id="{D65985C3-A065-4E66-9E3E-6D3B98AF5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0" t="6003" r="11185" b="88674"/>
          <a:stretch/>
        </p:blipFill>
        <p:spPr>
          <a:xfrm>
            <a:off x="4779391" y="6342441"/>
            <a:ext cx="674343" cy="3651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8167C7-270A-49E1-979E-592797F1DE46}"/>
              </a:ext>
            </a:extLst>
          </p:cNvPr>
          <p:cNvSpPr/>
          <p:nvPr userDrawn="1"/>
        </p:nvSpPr>
        <p:spPr>
          <a:xfrm>
            <a:off x="7437749" y="388921"/>
            <a:ext cx="829559" cy="3651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74012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PC_ Page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PC_150112_ppt_AR1_c_template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85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1306674" y="2699359"/>
            <a:ext cx="6530654" cy="108923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550" b="1">
                <a:solidFill>
                  <a:srgbClr val="3B3D3F"/>
                </a:solidFill>
                <a:latin typeface="Adobe Caslon Pro Bold"/>
                <a:cs typeface="Adobe Caslon Pro 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BPC_150112_ppt_AR1_c_template-03.png">
            <a:extLst>
              <a:ext uri="{FF2B5EF4-FFF2-40B4-BE49-F238E27FC236}">
                <a16:creationId xmlns:a16="http://schemas.microsoft.com/office/drawing/2014/main" id="{8368B8F3-CC1D-42A7-924B-FD24317ABC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15" y="329938"/>
            <a:ext cx="7513163" cy="5634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C4F54-3F3F-4027-96B7-4D9F7C847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73" t="2270" r="2376" b="52613"/>
          <a:stretch/>
        </p:blipFill>
        <p:spPr>
          <a:xfrm>
            <a:off x="4983951" y="583098"/>
            <a:ext cx="3368196" cy="108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54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PC_150112_ppt_AR1_c_template-04.png">
            <a:extLst>
              <a:ext uri="{FF2B5EF4-FFF2-40B4-BE49-F238E27FC236}">
                <a16:creationId xmlns:a16="http://schemas.microsoft.com/office/drawing/2014/main" id="{442F480D-2D39-4DB2-9956-740FA2ECE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0934"/>
            <a:ext cx="8229600" cy="5068446"/>
          </a:xfrm>
          <a:prstGeom prst="rect">
            <a:avLst/>
          </a:prstGeom>
        </p:spPr>
        <p:txBody>
          <a:bodyPr/>
          <a:lstStyle>
            <a:lvl1pPr>
              <a:defRPr sz="1500" b="0">
                <a:latin typeface="Tahoma"/>
                <a:cs typeface="Tahoma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5404" y="6373466"/>
            <a:ext cx="511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</a:lstStyle>
          <a:p>
            <a:fld id="{3C2FEE08-69F6-694C-9AAF-59BAA227E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320676"/>
            <a:ext cx="6663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>
                <a:solidFill>
                  <a:srgbClr val="3B3D3F"/>
                </a:solidFill>
                <a:latin typeface="Adobe Caslon Pro Bold"/>
                <a:cs typeface="Adobe Caslon Pro Bold"/>
              </a:defRPr>
            </a:lvl1pPr>
          </a:lstStyle>
          <a:p>
            <a:r>
              <a:rPr lang="en-US"/>
              <a:t>Header goes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FB496E-3F04-4274-A7BC-D13E514D84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25" t="2162" r="10238" b="51707"/>
          <a:stretch/>
        </p:blipFill>
        <p:spPr>
          <a:xfrm>
            <a:off x="3416893" y="6299476"/>
            <a:ext cx="1254416" cy="475813"/>
          </a:xfrm>
          <a:prstGeom prst="rect">
            <a:avLst/>
          </a:prstGeom>
        </p:spPr>
      </p:pic>
      <p:pic>
        <p:nvPicPr>
          <p:cNvPr id="7" name="Picture 6" descr="BPC_150112_ppt_AR1_c_template-04.png">
            <a:extLst>
              <a:ext uri="{FF2B5EF4-FFF2-40B4-BE49-F238E27FC236}">
                <a16:creationId xmlns:a16="http://schemas.microsoft.com/office/drawing/2014/main" id="{A1B1DE22-32F5-482E-A893-F7ECB62DC7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0" t="6003" r="11185" b="88674"/>
          <a:stretch/>
        </p:blipFill>
        <p:spPr>
          <a:xfrm>
            <a:off x="4779391" y="6342441"/>
            <a:ext cx="674343" cy="36512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4FDB28E-C0F2-458D-BD64-7022AD9432A8}"/>
              </a:ext>
            </a:extLst>
          </p:cNvPr>
          <p:cNvSpPr/>
          <p:nvPr userDrawn="1"/>
        </p:nvSpPr>
        <p:spPr>
          <a:xfrm>
            <a:off x="7302889" y="387907"/>
            <a:ext cx="829559" cy="3651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27465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PC_150112_ppt_AR1_c_template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320676"/>
            <a:ext cx="6663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>
                <a:solidFill>
                  <a:srgbClr val="3B3D3F"/>
                </a:solidFill>
                <a:latin typeface="Adobe Caslon Pro Bold"/>
                <a:cs typeface="Adobe Caslon Pro Bold"/>
              </a:defRPr>
            </a:lvl1pPr>
          </a:lstStyle>
          <a:p>
            <a:r>
              <a:rPr lang="en-US"/>
              <a:t>Header goes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1" y="1140934"/>
            <a:ext cx="3906519" cy="5068446"/>
          </a:xfrm>
          <a:prstGeom prst="rect">
            <a:avLst/>
          </a:prstGeom>
        </p:spPr>
        <p:txBody>
          <a:bodyPr/>
          <a:lstStyle>
            <a:lvl1pPr>
              <a:defRPr sz="1500" b="0">
                <a:latin typeface="Tahoma"/>
                <a:cs typeface="Tahoma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582110" y="1140934"/>
            <a:ext cx="4047634" cy="5068446"/>
          </a:xfrm>
          <a:prstGeom prst="rect">
            <a:avLst/>
          </a:prstGeom>
        </p:spPr>
        <p:txBody>
          <a:bodyPr/>
          <a:lstStyle>
            <a:lvl1pPr>
              <a:defRPr sz="1500" b="0">
                <a:latin typeface="Tahoma"/>
                <a:cs typeface="Tahoma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5404" y="6373466"/>
            <a:ext cx="511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</a:lstStyle>
          <a:p>
            <a:fld id="{3C2FEE08-69F6-694C-9AAF-59BAA227E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43E5CF-A176-4532-99A4-7C060CFF80A7}"/>
              </a:ext>
            </a:extLst>
          </p:cNvPr>
          <p:cNvSpPr/>
          <p:nvPr userDrawn="1"/>
        </p:nvSpPr>
        <p:spPr>
          <a:xfrm>
            <a:off x="7437749" y="388921"/>
            <a:ext cx="829559" cy="36512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408383-68CF-4E4D-A2A4-86F772B2C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225" t="2162" r="10238" b="51707"/>
          <a:stretch/>
        </p:blipFill>
        <p:spPr>
          <a:xfrm>
            <a:off x="3416893" y="6299476"/>
            <a:ext cx="1254416" cy="475813"/>
          </a:xfrm>
          <a:prstGeom prst="rect">
            <a:avLst/>
          </a:prstGeom>
        </p:spPr>
      </p:pic>
      <p:pic>
        <p:nvPicPr>
          <p:cNvPr id="14" name="Picture 13" descr="BPC_150112_ppt_AR1_c_template-04.png">
            <a:extLst>
              <a:ext uri="{FF2B5EF4-FFF2-40B4-BE49-F238E27FC236}">
                <a16:creationId xmlns:a16="http://schemas.microsoft.com/office/drawing/2014/main" id="{88707B87-5B90-426E-A118-96EDC2AD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0" t="6003" r="11185" b="88674"/>
          <a:stretch/>
        </p:blipFill>
        <p:spPr>
          <a:xfrm>
            <a:off x="4779391" y="6342441"/>
            <a:ext cx="67434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9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975-C005-48F2-AD15-AF7E0167B4B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EBB0-44D7-4DCE-9518-D7823BF8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7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975-C005-48F2-AD15-AF7E0167B4B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EBB0-44D7-4DCE-9518-D7823BF8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8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975-C005-48F2-AD15-AF7E0167B4B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EBB0-44D7-4DCE-9518-D7823BF8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975-C005-48F2-AD15-AF7E0167B4B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EBB0-44D7-4DCE-9518-D7823BF8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0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975-C005-48F2-AD15-AF7E0167B4B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EBB0-44D7-4DCE-9518-D7823BF8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2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975-C005-48F2-AD15-AF7E0167B4B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EBB0-44D7-4DCE-9518-D7823BF8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4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975-C005-48F2-AD15-AF7E0167B4B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EBB0-44D7-4DCE-9518-D7823BF8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5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2975-C005-48F2-AD15-AF7E0167B4B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CEBB0-44D7-4DCE-9518-D7823BF8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1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D2975-C005-48F2-AD15-AF7E0167B4B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CEBB0-44D7-4DCE-9518-D7823BF8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6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64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hildandfamilysuccess.asu.edu/cep/start-with-equity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560063-EBA9-4324-A871-0100F79A61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61413" y="5632450"/>
            <a:ext cx="382587" cy="274638"/>
          </a:xfrm>
          <a:prstGeom prst="rect">
            <a:avLst/>
          </a:prstGeom>
        </p:spPr>
        <p:txBody>
          <a:bodyPr/>
          <a:lstStyle/>
          <a:p>
            <a:fld id="{3C2FEE08-69F6-694C-9AAF-59BAA227EE9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704D1D-1666-4639-83E8-FF13D7CE7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2683"/>
            <a:ext cx="9144000" cy="47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6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D9C68B-594D-4E3C-B25A-8164A2FA9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103570"/>
            <a:ext cx="3906519" cy="5068446"/>
          </a:xfrm>
        </p:spPr>
        <p:txBody>
          <a:bodyPr>
            <a:noAutofit/>
          </a:bodyPr>
          <a:lstStyle/>
          <a:p>
            <a:pPr marL="214313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304769"/>
                </a:solidFill>
              </a:rPr>
              <a:t>Black children are at least </a:t>
            </a:r>
            <a:r>
              <a:rPr lang="en-US" sz="1800" b="1" dirty="0">
                <a:solidFill>
                  <a:srgbClr val="304769"/>
                </a:solidFill>
              </a:rPr>
              <a:t>2X</a:t>
            </a:r>
            <a:r>
              <a:rPr lang="en-US" sz="1800" dirty="0">
                <a:solidFill>
                  <a:srgbClr val="304769"/>
                </a:solidFill>
              </a:rPr>
              <a:t> as likely to be identified with ID or ED than all other racial/ethnic groups combined </a:t>
            </a:r>
          </a:p>
          <a:p>
            <a:pPr marL="214313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304769"/>
                </a:solidFill>
              </a:rPr>
              <a:t>Black children served under the ID + ED categories make up half of all Black school-aged CWD</a:t>
            </a:r>
          </a:p>
          <a:p>
            <a:pPr marL="214313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304769"/>
                </a:solidFill>
              </a:rPr>
              <a:t>Black children over-represented in categories that are more </a:t>
            </a:r>
            <a:r>
              <a:rPr lang="en-US" sz="1800" b="1" i="1" dirty="0">
                <a:solidFill>
                  <a:srgbClr val="304769"/>
                </a:solidFill>
              </a:rPr>
              <a:t>subjectively identified </a:t>
            </a:r>
            <a:r>
              <a:rPr lang="en-US" sz="1800" dirty="0">
                <a:solidFill>
                  <a:srgbClr val="304769"/>
                </a:solidFill>
              </a:rPr>
              <a:t>and more likely to </a:t>
            </a:r>
            <a:r>
              <a:rPr lang="en-US" sz="1800" b="1" i="1" dirty="0">
                <a:solidFill>
                  <a:srgbClr val="304769"/>
                </a:solidFill>
              </a:rPr>
              <a:t>receive services in segregated settings</a:t>
            </a:r>
            <a:r>
              <a:rPr lang="en-US" sz="1800" dirty="0">
                <a:solidFill>
                  <a:srgbClr val="304769"/>
                </a:solidFill>
              </a:rPr>
              <a:t>. </a:t>
            </a:r>
          </a:p>
          <a:p>
            <a:pPr marL="214313" indent="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b="1" i="1" dirty="0">
                <a:solidFill>
                  <a:srgbClr val="304769"/>
                </a:solidFill>
              </a:rPr>
              <a:t>Incidence</a:t>
            </a:r>
            <a:r>
              <a:rPr lang="en-US" sz="1800" dirty="0">
                <a:solidFill>
                  <a:srgbClr val="304769"/>
                </a:solidFill>
              </a:rPr>
              <a:t> of disability versus the </a:t>
            </a:r>
            <a:r>
              <a:rPr lang="en-US" sz="1800" b="1" i="1" dirty="0">
                <a:solidFill>
                  <a:srgbClr val="304769"/>
                </a:solidFill>
              </a:rPr>
              <a:t>documentation</a:t>
            </a:r>
            <a:r>
              <a:rPr lang="en-US" sz="1800" dirty="0">
                <a:solidFill>
                  <a:srgbClr val="304769"/>
                </a:solidFill>
              </a:rPr>
              <a:t> of disability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492602-BA1A-4BA1-9CD0-C58E93303A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638" y="206763"/>
            <a:ext cx="8335358" cy="8255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3047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Intersection Between Race X Disability Category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F67064-9B8A-4018-AB8D-B420DE0DE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95" y="1103570"/>
            <a:ext cx="3530813" cy="499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5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3FA713-D4E3-490E-AE61-7519A7157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9823" r="7994" b="6988"/>
          <a:stretch/>
        </p:blipFill>
        <p:spPr>
          <a:xfrm>
            <a:off x="74428" y="1654685"/>
            <a:ext cx="5954232" cy="338039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CB19A-E019-4DD8-9EFD-CC209E38C8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78" t="14873" r="24446" b="1795"/>
          <a:stretch/>
        </p:blipFill>
        <p:spPr>
          <a:xfrm>
            <a:off x="6134986" y="607297"/>
            <a:ext cx="2829352" cy="5175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2820FE-BA5D-42E0-8E37-AE6CE40483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2162" r="10238" b="51707"/>
          <a:stretch/>
        </p:blipFill>
        <p:spPr>
          <a:xfrm>
            <a:off x="3416893" y="6299476"/>
            <a:ext cx="1254416" cy="475813"/>
          </a:xfrm>
          <a:prstGeom prst="rect">
            <a:avLst/>
          </a:prstGeom>
        </p:spPr>
      </p:pic>
      <p:pic>
        <p:nvPicPr>
          <p:cNvPr id="7" name="Picture 6" descr="BPC_150112_ppt_AR1_c_template-04.png">
            <a:extLst>
              <a:ext uri="{FF2B5EF4-FFF2-40B4-BE49-F238E27FC236}">
                <a16:creationId xmlns:a16="http://schemas.microsoft.com/office/drawing/2014/main" id="{087E415A-D635-4F1C-94AD-34100F6B3A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0" t="6003" r="11185" b="88674"/>
          <a:stretch/>
        </p:blipFill>
        <p:spPr>
          <a:xfrm>
            <a:off x="4779391" y="6342441"/>
            <a:ext cx="67434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6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9521B4-F474-416A-AA54-4227B2567B3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t="10598" r="4264" b="7112"/>
          <a:stretch/>
        </p:blipFill>
        <p:spPr>
          <a:xfrm>
            <a:off x="124177" y="1147763"/>
            <a:ext cx="8680098" cy="449812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18437D-FE12-41CE-91E9-446106F88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5" t="2162" r="10238" b="51707"/>
          <a:stretch/>
        </p:blipFill>
        <p:spPr>
          <a:xfrm>
            <a:off x="3317584" y="6129355"/>
            <a:ext cx="1254416" cy="475813"/>
          </a:xfrm>
          <a:prstGeom prst="rect">
            <a:avLst/>
          </a:prstGeom>
        </p:spPr>
      </p:pic>
      <p:pic>
        <p:nvPicPr>
          <p:cNvPr id="7" name="Picture 6" descr="BPC_150112_ppt_AR1_c_template-04.png">
            <a:extLst>
              <a:ext uri="{FF2B5EF4-FFF2-40B4-BE49-F238E27FC236}">
                <a16:creationId xmlns:a16="http://schemas.microsoft.com/office/drawing/2014/main" id="{44A7D8ED-B516-4A9A-B8EE-60F8EE2A2C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0" t="6003" r="11185" b="88674"/>
          <a:stretch/>
        </p:blipFill>
        <p:spPr>
          <a:xfrm>
            <a:off x="4680082" y="6172320"/>
            <a:ext cx="67434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2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F342D89-C223-4398-9938-71BE594B65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10494" y="1042445"/>
            <a:ext cx="4572000" cy="50673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3047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Inclusion is beneficial for children with and without disabilities.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3047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CWD in inclusive settings is associated with greater cognitive, communication, social-emotional, reading, and math gains and better attendance. 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3047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 depend on meaningful inclusion. Greater benefits when inclusion starts early and continues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3047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has identified key inclusion indicators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3047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Several barriers- </a:t>
            </a:r>
            <a:r>
              <a:rPr lang="en-US" sz="2000" b="1" i="1" dirty="0">
                <a:solidFill>
                  <a:srgbClr val="3047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none of which have to do with children</a:t>
            </a:r>
            <a:r>
              <a:rPr lang="en-US" sz="2000" dirty="0">
                <a:solidFill>
                  <a:srgbClr val="3047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have been cited in research.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108C01-3819-49AD-9305-4CE110B751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9" t="14669" r="27087" b="11424"/>
          <a:stretch/>
        </p:blipFill>
        <p:spPr>
          <a:xfrm>
            <a:off x="841067" y="942811"/>
            <a:ext cx="2941984" cy="52665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59A9EB-8134-4955-9517-9C2C3AF39B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5" t="53523" r="29808" b="34557"/>
          <a:stretch/>
        </p:blipFill>
        <p:spPr>
          <a:xfrm>
            <a:off x="7189" y="220988"/>
            <a:ext cx="5353762" cy="721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EB43EA-E12F-4731-BABC-3ADD08F841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2162" r="10238" b="51707"/>
          <a:stretch/>
        </p:blipFill>
        <p:spPr>
          <a:xfrm>
            <a:off x="3416893" y="6299476"/>
            <a:ext cx="1254416" cy="475813"/>
          </a:xfrm>
          <a:prstGeom prst="rect">
            <a:avLst/>
          </a:prstGeom>
        </p:spPr>
      </p:pic>
      <p:pic>
        <p:nvPicPr>
          <p:cNvPr id="9" name="Picture 8" descr="BPC_150112_ppt_AR1_c_template-04.png">
            <a:extLst>
              <a:ext uri="{FF2B5EF4-FFF2-40B4-BE49-F238E27FC236}">
                <a16:creationId xmlns:a16="http://schemas.microsoft.com/office/drawing/2014/main" id="{91FF3DB0-E8F5-4ACB-AB02-CDDCB9C380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0" t="6003" r="11185" b="88674"/>
          <a:stretch/>
        </p:blipFill>
        <p:spPr>
          <a:xfrm>
            <a:off x="4779391" y="6342441"/>
            <a:ext cx="67434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4F78C6-D817-408E-84CE-016BE5BAA8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9" t="35316" r="34680" b="52209"/>
          <a:stretch/>
        </p:blipFill>
        <p:spPr>
          <a:xfrm>
            <a:off x="0" y="85725"/>
            <a:ext cx="5051425" cy="7810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1D099-A550-4F73-8BC6-6C532758CA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7" t="14921" r="17268" b="5037"/>
          <a:stretch/>
        </p:blipFill>
        <p:spPr>
          <a:xfrm>
            <a:off x="4787091" y="986153"/>
            <a:ext cx="3718956" cy="52089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F3E124-C2B4-48F8-8D6E-6716A87A7513}"/>
              </a:ext>
            </a:extLst>
          </p:cNvPr>
          <p:cNvSpPr txBox="1"/>
          <p:nvPr/>
        </p:nvSpPr>
        <p:spPr>
          <a:xfrm>
            <a:off x="297712" y="986153"/>
            <a:ext cx="427428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047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Individuals with Disabilities Education Act  </a:t>
            </a:r>
          </a:p>
          <a:p>
            <a:endParaRPr lang="en-US" sz="1350" dirty="0">
              <a:solidFill>
                <a:srgbClr val="3047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3047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Federal law has mandated free and appropriate public education in the least restrictive environment for CWD for 4+ decades.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n-US" sz="1500" dirty="0">
              <a:solidFill>
                <a:srgbClr val="3047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3047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 presumes that the 1</a:t>
            </a:r>
            <a:r>
              <a:rPr lang="en-US" sz="1500" baseline="30000" dirty="0">
                <a:solidFill>
                  <a:srgbClr val="3047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1500" dirty="0">
                <a:solidFill>
                  <a:srgbClr val="3047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placement option considered is the regular classroom they would attend if they did not have a disability.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n-US" sz="1500" dirty="0">
              <a:solidFill>
                <a:srgbClr val="3047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3047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 Department of Education monitors states for compliance, but does not include preschool indicators – including LRE- in state determinations.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n-US" sz="1500" dirty="0">
              <a:solidFill>
                <a:srgbClr val="3047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3047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Federal government has never “full funded” or met its commitment to fund special education. Programs for all ages are severely underfunded.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n-US" sz="1350" dirty="0">
              <a:solidFill>
                <a:srgbClr val="3047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24CAAF-34D8-4201-96CC-2A253627AD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2162" r="10238" b="51707"/>
          <a:stretch/>
        </p:blipFill>
        <p:spPr>
          <a:xfrm>
            <a:off x="3532675" y="6296462"/>
            <a:ext cx="1254416" cy="475813"/>
          </a:xfrm>
          <a:prstGeom prst="rect">
            <a:avLst/>
          </a:prstGeom>
        </p:spPr>
      </p:pic>
      <p:pic>
        <p:nvPicPr>
          <p:cNvPr id="9" name="Picture 8" descr="BPC_150112_ppt_AR1_c_template-04.png">
            <a:extLst>
              <a:ext uri="{FF2B5EF4-FFF2-40B4-BE49-F238E27FC236}">
                <a16:creationId xmlns:a16="http://schemas.microsoft.com/office/drawing/2014/main" id="{AD6745C1-FC7F-43C1-93DE-A2E377BDFC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0" t="6003" r="11185" b="88674"/>
          <a:stretch/>
        </p:blipFill>
        <p:spPr>
          <a:xfrm>
            <a:off x="4895173" y="6339427"/>
            <a:ext cx="67434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60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32D7A1-20AE-47B8-A773-70C70EC3A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54" y="1051433"/>
            <a:ext cx="3551547" cy="382891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says inclusion is most effective when started early</a:t>
            </a:r>
          </a:p>
          <a:p>
            <a:pPr marL="0" indent="0">
              <a:buNone/>
            </a:pPr>
            <a:endParaRPr lang="en-US" sz="16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says that inclusion is beneficial and possible for children across disability types</a:t>
            </a:r>
          </a:p>
          <a:p>
            <a:endParaRPr lang="en-US" sz="16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says inclusion produces the greatest academic, social, and emotional outcomes </a:t>
            </a:r>
          </a:p>
          <a:p>
            <a:pPr marL="0" indent="0"/>
            <a:endParaRPr lang="en-US" sz="16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Decades of research find that inclusion </a:t>
            </a:r>
            <a:r>
              <a:rPr lang="en-US" sz="16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isbetter</a:t>
            </a:r>
            <a:r>
              <a:rPr lang="en-US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27CB1-55A9-41F1-A9F6-0E4FE86514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45624" y="1051433"/>
            <a:ext cx="3700652" cy="3828910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youngest children are the least likely to be included</a:t>
            </a:r>
          </a:p>
          <a:p>
            <a:endParaRPr lang="en-US" sz="16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6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 are included at </a:t>
            </a:r>
            <a:r>
              <a:rPr lang="en-US" sz="165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drastically</a:t>
            </a:r>
            <a:r>
              <a:rPr lang="en-US" sz="16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different rates based on disability category  </a:t>
            </a:r>
          </a:p>
          <a:p>
            <a:endParaRPr lang="en-US" sz="16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6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than half of preschoolers with disabilities are not included</a:t>
            </a:r>
          </a:p>
          <a:p>
            <a:pPr marL="0" indent="0"/>
            <a:endParaRPr lang="en-US" sz="16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6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1985 and 2015, preschool inclusion has increased by 5.7%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9D9864-3206-4ABC-9311-FA59D36D70A7}"/>
              </a:ext>
            </a:extLst>
          </p:cNvPr>
          <p:cNvSpPr/>
          <p:nvPr/>
        </p:nvSpPr>
        <p:spPr>
          <a:xfrm>
            <a:off x="371087" y="5100339"/>
            <a:ext cx="8401825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75" b="1" dirty="0">
                <a:solidFill>
                  <a:srgbClr val="3047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 of color are under-represented in early intervention &amp; preschool special education, but over-represented in K-12 special education. In later years, they are less likely to be included.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F676DA-A231-4C4D-8285-4AC00D980B20}"/>
              </a:ext>
            </a:extLst>
          </p:cNvPr>
          <p:cNvCxnSpPr>
            <a:cxnSpLocks/>
          </p:cNvCxnSpPr>
          <p:nvPr/>
        </p:nvCxnSpPr>
        <p:spPr>
          <a:xfrm>
            <a:off x="4129732" y="3368149"/>
            <a:ext cx="57336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326FCFA-2666-4514-8193-2238218A486A}"/>
              </a:ext>
            </a:extLst>
          </p:cNvPr>
          <p:cNvCxnSpPr>
            <a:cxnSpLocks/>
          </p:cNvCxnSpPr>
          <p:nvPr/>
        </p:nvCxnSpPr>
        <p:spPr>
          <a:xfrm>
            <a:off x="4150997" y="2313691"/>
            <a:ext cx="57336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3BC89C-AE19-487B-99FB-852B3BEA6F29}"/>
              </a:ext>
            </a:extLst>
          </p:cNvPr>
          <p:cNvCxnSpPr>
            <a:cxnSpLocks/>
          </p:cNvCxnSpPr>
          <p:nvPr/>
        </p:nvCxnSpPr>
        <p:spPr>
          <a:xfrm>
            <a:off x="4129732" y="1431380"/>
            <a:ext cx="57336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428E20-5BA0-453E-B420-3DD7BC0B5396}"/>
              </a:ext>
            </a:extLst>
          </p:cNvPr>
          <p:cNvCxnSpPr>
            <a:cxnSpLocks/>
          </p:cNvCxnSpPr>
          <p:nvPr/>
        </p:nvCxnSpPr>
        <p:spPr>
          <a:xfrm>
            <a:off x="4129732" y="4347521"/>
            <a:ext cx="57336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6DA63D4-BBF5-45F4-9C91-29E5FDFC982C}"/>
              </a:ext>
            </a:extLst>
          </p:cNvPr>
          <p:cNvSpPr txBox="1"/>
          <p:nvPr/>
        </p:nvSpPr>
        <p:spPr>
          <a:xfrm>
            <a:off x="3031558" y="157913"/>
            <a:ext cx="33377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3047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2024687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C0570C-DA23-42E5-9690-55708A007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666" y="382771"/>
            <a:ext cx="5475768" cy="627320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b="1" dirty="0"/>
              <a:t>Join us for our Upcoming Webinars!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sz="2600" b="1" dirty="0"/>
              <a:t>Join us for our last Webinar!</a:t>
            </a:r>
            <a:endParaRPr lang="en-US" sz="2600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b="1" u="sng" dirty="0"/>
              <a:t>Dual Language Learning</a:t>
            </a:r>
          </a:p>
          <a:p>
            <a:pPr marL="0" indent="0">
              <a:buNone/>
            </a:pPr>
            <a:r>
              <a:rPr lang="en-US" b="1" dirty="0"/>
              <a:t>Thursday, August 6th from 3-4:30 p.m. ET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1900" b="1" u="sng" dirty="0"/>
              <a:t>Sign up and Download the Full Report Here:</a:t>
            </a:r>
          </a:p>
          <a:p>
            <a:pPr marL="0" indent="0" algn="ctr">
              <a:buNone/>
            </a:pPr>
            <a:r>
              <a:rPr lang="en-US" sz="1900" dirty="0">
                <a:hlinkClick r:id="rId2"/>
              </a:rPr>
              <a:t>https://childandfamilysuccess.asu.edu/cep/start-with-equity</a:t>
            </a:r>
            <a:endParaRPr lang="en-US" sz="1900" b="1" dirty="0"/>
          </a:p>
          <a:p>
            <a:pPr marL="0" indent="0" algn="ctr">
              <a:buNone/>
            </a:pPr>
            <a:endParaRPr lang="en-US" sz="1900" b="1" dirty="0"/>
          </a:p>
          <a:p>
            <a:pPr marL="0" indent="0" algn="ctr">
              <a:buNone/>
            </a:pPr>
            <a:r>
              <a:rPr lang="en-US" sz="1900" b="1" u="sng" dirty="0"/>
              <a:t>Follow us on twitter: </a:t>
            </a:r>
          </a:p>
          <a:p>
            <a:pPr marL="0" indent="0" algn="ctr">
              <a:buNone/>
            </a:pPr>
            <a:r>
              <a:rPr lang="en-US" sz="1900" b="1" dirty="0"/>
              <a:t>@</a:t>
            </a:r>
            <a:r>
              <a:rPr lang="en-US" sz="1900" b="1" dirty="0" err="1"/>
              <a:t>ChildrensEquity</a:t>
            </a:r>
            <a:r>
              <a:rPr lang="en-US" sz="1900" b="1" dirty="0"/>
              <a:t> @</a:t>
            </a:r>
            <a:r>
              <a:rPr lang="en-US" sz="1900" b="1" dirty="0" err="1"/>
              <a:t>BPC_Bipartisan</a:t>
            </a:r>
            <a:r>
              <a:rPr lang="en-US" sz="1900" b="1" dirty="0"/>
              <a:t> </a:t>
            </a:r>
          </a:p>
          <a:p>
            <a:pPr marL="0" indent="0" algn="ctr">
              <a:buNone/>
            </a:pPr>
            <a:r>
              <a:rPr lang="en-US" sz="1900" b="1" dirty="0"/>
              <a:t>&amp;</a:t>
            </a:r>
          </a:p>
          <a:p>
            <a:pPr marL="0" indent="0" algn="ctr">
              <a:buNone/>
            </a:pPr>
            <a:r>
              <a:rPr lang="en-US" sz="1900" b="1" dirty="0"/>
              <a:t>Help us share our new report using </a:t>
            </a:r>
            <a:r>
              <a:rPr lang="en-US" sz="1900" b="1" dirty="0">
                <a:highlight>
                  <a:srgbClr val="FFFF00"/>
                </a:highlight>
              </a:rPr>
              <a:t>#</a:t>
            </a:r>
            <a:r>
              <a:rPr lang="en-US" sz="1900" b="1" dirty="0" err="1">
                <a:highlight>
                  <a:srgbClr val="FFFF00"/>
                </a:highlight>
              </a:rPr>
              <a:t>Startwithequity</a:t>
            </a:r>
            <a:endParaRPr lang="en-US" sz="19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9444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5CA546-87D5-4A63-B88F-B34FE7D90D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s://lh4.googleusercontent.com/FfOFpQmwKvbX1Fv2HsWM5jK27dcomDUs07ozU00XNGIut64aRLKQ91APdD9Y9iydmGR9fzi46-pJiWl35q5KRUvRXEVj408yEpcBsBoNmkfQ9LY64vaFRYZijs9Agw2B-pvmyV7o">
            <a:extLst>
              <a:ext uri="{FF2B5EF4-FFF2-40B4-BE49-F238E27FC236}">
                <a16:creationId xmlns:a16="http://schemas.microsoft.com/office/drawing/2014/main" id="{A6CBF75E-D087-4630-97EF-5796386D3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3" y="523259"/>
            <a:ext cx="8638954" cy="553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E67908-D88C-455E-BE8E-FBF7FAAC8D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5" t="2162" r="10238" b="51707"/>
          <a:stretch/>
        </p:blipFill>
        <p:spPr>
          <a:xfrm>
            <a:off x="3416893" y="6299476"/>
            <a:ext cx="1254416" cy="475813"/>
          </a:xfrm>
          <a:prstGeom prst="rect">
            <a:avLst/>
          </a:prstGeom>
        </p:spPr>
      </p:pic>
      <p:pic>
        <p:nvPicPr>
          <p:cNvPr id="7" name="Picture 6" descr="BPC_150112_ppt_AR1_c_template-04.png">
            <a:extLst>
              <a:ext uri="{FF2B5EF4-FFF2-40B4-BE49-F238E27FC236}">
                <a16:creationId xmlns:a16="http://schemas.microsoft.com/office/drawing/2014/main" id="{40184331-1EAB-4C3D-BEB1-8AED1B17C9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0" t="6003" r="11185" b="88674"/>
          <a:stretch/>
        </p:blipFill>
        <p:spPr>
          <a:xfrm>
            <a:off x="4779391" y="6342441"/>
            <a:ext cx="67434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1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613393-C8E9-4B32-9D73-1F7B173872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0" t="14921" r="29253"/>
          <a:stretch/>
        </p:blipFill>
        <p:spPr>
          <a:xfrm>
            <a:off x="1447800" y="-8782"/>
            <a:ext cx="6244336" cy="686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4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4D0D4F-6219-4C11-B8F2-71FB8CB51C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3" t="15778" r="19356" b="8982"/>
          <a:stretch/>
        </p:blipFill>
        <p:spPr>
          <a:xfrm>
            <a:off x="2305036" y="50812"/>
            <a:ext cx="4533927" cy="6149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BC738B-AA7B-4FFD-BA4D-2A6D60D43C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2162" r="10238" b="51707"/>
          <a:stretch/>
        </p:blipFill>
        <p:spPr>
          <a:xfrm>
            <a:off x="3416893" y="6299476"/>
            <a:ext cx="1254416" cy="475813"/>
          </a:xfrm>
          <a:prstGeom prst="rect">
            <a:avLst/>
          </a:prstGeom>
        </p:spPr>
      </p:pic>
      <p:pic>
        <p:nvPicPr>
          <p:cNvPr id="5" name="Picture 4" descr="BPC_150112_ppt_AR1_c_template-04.png">
            <a:extLst>
              <a:ext uri="{FF2B5EF4-FFF2-40B4-BE49-F238E27FC236}">
                <a16:creationId xmlns:a16="http://schemas.microsoft.com/office/drawing/2014/main" id="{C89C81EF-2D72-4897-A81A-2B030DF30D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0" t="6003" r="11185" b="88674"/>
          <a:stretch/>
        </p:blipFill>
        <p:spPr>
          <a:xfrm>
            <a:off x="4779391" y="6342441"/>
            <a:ext cx="67434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61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48C174-F87F-4045-8B0C-4314E5CE8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877" y="1296516"/>
            <a:ext cx="2933321" cy="4593918"/>
          </a:xfrm>
        </p:spPr>
        <p:txBody>
          <a:bodyPr numCol="1"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</a:rPr>
              <a:t>Children of color over-represented in K-12 SPED; under-represented in EI &amp; preschool special education.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</a:rPr>
              <a:t>Research + law support inclusion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</a:rPr>
              <a:t>Inclusion of CWD, especially preschoolers, has not increased in decades </a:t>
            </a:r>
            <a:endParaRPr lang="en-US" sz="1600" i="1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i="1" dirty="0">
                <a:solidFill>
                  <a:srgbClr val="002060"/>
                </a:solidFill>
              </a:rPr>
              <a:t>Preschool: </a:t>
            </a:r>
            <a:r>
              <a:rPr lang="en-US" sz="1600" dirty="0">
                <a:solidFill>
                  <a:srgbClr val="002060"/>
                </a:solidFill>
              </a:rPr>
              <a:t>Less than 50% included. Varies by age, minor differences by race.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i="1" dirty="0">
                <a:solidFill>
                  <a:srgbClr val="002060"/>
                </a:solidFill>
              </a:rPr>
              <a:t>K-12:</a:t>
            </a:r>
            <a:r>
              <a:rPr lang="en-US" sz="1600" dirty="0">
                <a:solidFill>
                  <a:srgbClr val="002060"/>
                </a:solidFill>
              </a:rPr>
              <a:t> Latino, Black &amp; AAPI children spend the least amount of time in gen ed settings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716BE9-CF3E-4531-AC04-64E8ABAD955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163198" y="1296516"/>
            <a:ext cx="2674077" cy="438257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i="1" dirty="0">
                <a:solidFill>
                  <a:srgbClr val="002060"/>
                </a:solidFill>
              </a:rPr>
              <a:t>Race x Disability: </a:t>
            </a:r>
            <a:r>
              <a:rPr lang="en-US" sz="1600" dirty="0">
                <a:solidFill>
                  <a:srgbClr val="002060"/>
                </a:solidFill>
              </a:rPr>
              <a:t>Black children served under ID + ED categories = half of all Black CWD.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i="1" dirty="0">
                <a:solidFill>
                  <a:srgbClr val="002060"/>
                </a:solidFill>
              </a:rPr>
              <a:t>Disability category associated with inclusion:</a:t>
            </a:r>
            <a:r>
              <a:rPr lang="en-US" sz="1600" dirty="0">
                <a:solidFill>
                  <a:srgbClr val="002060"/>
                </a:solidFill>
              </a:rPr>
              <a:t> Children w/ multiple disabilities, ID, ED, ASD, &amp; deaf/blindness included less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i="1" dirty="0">
                <a:solidFill>
                  <a:srgbClr val="002060"/>
                </a:solidFill>
              </a:rPr>
              <a:t>Inclusion right + effective:</a:t>
            </a:r>
            <a:r>
              <a:rPr lang="en-US" sz="1600" dirty="0">
                <a:solidFill>
                  <a:srgbClr val="002060"/>
                </a:solidFill>
              </a:rPr>
              <a:t> academically, social-emotionally for children w/ and w/o disabilities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</a:rPr>
              <a:t>No “bad candidate” for inclusion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72D036-57C0-4AEE-AD8A-BD5F32EBC8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575" y="288446"/>
            <a:ext cx="5200849" cy="4699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We Know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5535B3A-C9FB-4C8B-AD3C-EB927CBCC95E}"/>
              </a:ext>
            </a:extLst>
          </p:cNvPr>
          <p:cNvSpPr txBox="1">
            <a:spLocks/>
          </p:cNvSpPr>
          <p:nvPr/>
        </p:nvSpPr>
        <p:spPr>
          <a:xfrm>
            <a:off x="5934233" y="1296516"/>
            <a:ext cx="2752567" cy="4382574"/>
          </a:xfrm>
          <a:prstGeom prst="rect">
            <a:avLst/>
          </a:prstGeom>
        </p:spPr>
        <p:txBody>
          <a:bodyPr numCol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>
                <a:solidFill>
                  <a:srgbClr val="304668"/>
                </a:solidFill>
                <a:latin typeface="Tahoma"/>
                <a:ea typeface="+mn-ea"/>
                <a:cs typeface="Taho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</a:rPr>
              <a:t>Rates vary across &amp; within states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</a:rPr>
              <a:t>Barriers: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</a:rPr>
              <a:t>Ableism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</a:rPr>
              <a:t>Lack of teacher prep, skills, &amp; efficacy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</a:rPr>
              <a:t>Perceived policy &amp; financial barriers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</a:rPr>
              <a:t>Uncoordinated systems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</a:rPr>
              <a:t>Lack of oversight &amp; accountability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</a:rPr>
              <a:t>Lack of will to change status quo.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3925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6DBA7F-D146-40D1-BC0C-45DEF798D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9" t="61206" r="38862" b="27806"/>
          <a:stretch/>
        </p:blipFill>
        <p:spPr>
          <a:xfrm>
            <a:off x="0" y="515559"/>
            <a:ext cx="4770749" cy="714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CBD88D-D488-47F2-8639-6F6B71A755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t="15920" r="44220" b="14278"/>
          <a:stretch/>
        </p:blipFill>
        <p:spPr>
          <a:xfrm>
            <a:off x="255181" y="1592235"/>
            <a:ext cx="4948873" cy="40988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7DD28C-32B7-4DA2-94D5-BD41D59494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627" r="18737" b="8141"/>
          <a:stretch/>
        </p:blipFill>
        <p:spPr>
          <a:xfrm>
            <a:off x="4968441" y="1577713"/>
            <a:ext cx="3867214" cy="45717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F00E06-BC90-4C6C-AFC5-4A9FA455F0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25" t="2162" r="10238" b="51707"/>
          <a:stretch/>
        </p:blipFill>
        <p:spPr>
          <a:xfrm>
            <a:off x="3416893" y="6299476"/>
            <a:ext cx="1254416" cy="475813"/>
          </a:xfrm>
          <a:prstGeom prst="rect">
            <a:avLst/>
          </a:prstGeom>
        </p:spPr>
      </p:pic>
      <p:pic>
        <p:nvPicPr>
          <p:cNvPr id="18" name="Picture 17" descr="BPC_150112_ppt_AR1_c_template-04.png">
            <a:extLst>
              <a:ext uri="{FF2B5EF4-FFF2-40B4-BE49-F238E27FC236}">
                <a16:creationId xmlns:a16="http://schemas.microsoft.com/office/drawing/2014/main" id="{BD43234F-F49C-4FF4-902D-FBC7CFC4A9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0" t="6003" r="11185" b="88674"/>
          <a:stretch/>
        </p:blipFill>
        <p:spPr>
          <a:xfrm>
            <a:off x="4779391" y="6342441"/>
            <a:ext cx="67434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25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7E1B85-1607-4548-BBF5-16E062D60F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3" t="21697" r="32578" b="5218"/>
          <a:stretch/>
        </p:blipFill>
        <p:spPr>
          <a:xfrm>
            <a:off x="3604437" y="468333"/>
            <a:ext cx="5550195" cy="6137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F92B7E-C4E6-4027-BDFF-2A3336934E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41757" r="25385" b="15848"/>
          <a:stretch/>
        </p:blipFill>
        <p:spPr>
          <a:xfrm>
            <a:off x="0" y="211584"/>
            <a:ext cx="3670120" cy="144950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5781E7-FD69-4DB6-9C47-5811CC83F048}"/>
              </a:ext>
            </a:extLst>
          </p:cNvPr>
          <p:cNvCxnSpPr>
            <a:cxnSpLocks/>
          </p:cNvCxnSpPr>
          <p:nvPr/>
        </p:nvCxnSpPr>
        <p:spPr>
          <a:xfrm flipH="1">
            <a:off x="5912465" y="1661105"/>
            <a:ext cx="355272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41523B-F103-450C-81D6-33F5B681F325}"/>
              </a:ext>
            </a:extLst>
          </p:cNvPr>
          <p:cNvCxnSpPr>
            <a:cxnSpLocks/>
          </p:cNvCxnSpPr>
          <p:nvPr/>
        </p:nvCxnSpPr>
        <p:spPr>
          <a:xfrm flipH="1">
            <a:off x="5912465" y="1890654"/>
            <a:ext cx="355272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7E24D1-B4DA-46D4-A855-518A40B077C9}"/>
              </a:ext>
            </a:extLst>
          </p:cNvPr>
          <p:cNvCxnSpPr>
            <a:cxnSpLocks/>
          </p:cNvCxnSpPr>
          <p:nvPr/>
        </p:nvCxnSpPr>
        <p:spPr>
          <a:xfrm>
            <a:off x="3530006" y="2079494"/>
            <a:ext cx="296945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19F72A-005D-4246-9994-30173DB5BB90}"/>
              </a:ext>
            </a:extLst>
          </p:cNvPr>
          <p:cNvCxnSpPr>
            <a:cxnSpLocks/>
          </p:cNvCxnSpPr>
          <p:nvPr/>
        </p:nvCxnSpPr>
        <p:spPr>
          <a:xfrm flipH="1">
            <a:off x="5923098" y="2275037"/>
            <a:ext cx="355272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62A2EBE-AEA1-4161-B317-2CA63CA83214}"/>
              </a:ext>
            </a:extLst>
          </p:cNvPr>
          <p:cNvSpPr txBox="1"/>
          <p:nvPr/>
        </p:nvSpPr>
        <p:spPr>
          <a:xfrm>
            <a:off x="173563" y="2528428"/>
            <a:ext cx="35049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no correlation between states’ public Pre-K access and the % of CWD receiving services in inclusive settings. </a:t>
            </a:r>
          </a:p>
        </p:txBody>
      </p:sp>
    </p:spTree>
    <p:extLst>
      <p:ext uri="{BB962C8B-B14F-4D97-AF65-F5344CB8AC3E}">
        <p14:creationId xmlns:p14="http://schemas.microsoft.com/office/powerpoint/2010/main" val="4876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ACB64-948F-4BAC-887C-8EB1B6E961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69750" y="292932"/>
            <a:ext cx="5582093" cy="102550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3047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K-12 Inclusion varies by disability category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53F519-96D7-4ECA-A880-D6F53CA67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1" t="14921" r="20825"/>
          <a:stretch/>
        </p:blipFill>
        <p:spPr>
          <a:xfrm>
            <a:off x="4323382" y="1470218"/>
            <a:ext cx="3268264" cy="529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6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EB7D04-2885-41F2-809C-4789DEEF4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807901"/>
              </p:ext>
            </p:extLst>
          </p:nvPr>
        </p:nvGraphicFramePr>
        <p:xfrm>
          <a:off x="167324" y="1620165"/>
          <a:ext cx="8809351" cy="3771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732">
                  <a:extLst>
                    <a:ext uri="{9D8B030D-6E8A-4147-A177-3AD203B41FA5}">
                      <a16:colId xmlns:a16="http://schemas.microsoft.com/office/drawing/2014/main" val="3622624695"/>
                    </a:ext>
                  </a:extLst>
                </a:gridCol>
                <a:gridCol w="995839">
                  <a:extLst>
                    <a:ext uri="{9D8B030D-6E8A-4147-A177-3AD203B41FA5}">
                      <a16:colId xmlns:a16="http://schemas.microsoft.com/office/drawing/2014/main" val="1514936538"/>
                    </a:ext>
                  </a:extLst>
                </a:gridCol>
                <a:gridCol w="1024566">
                  <a:extLst>
                    <a:ext uri="{9D8B030D-6E8A-4147-A177-3AD203B41FA5}">
                      <a16:colId xmlns:a16="http://schemas.microsoft.com/office/drawing/2014/main" val="3341293389"/>
                    </a:ext>
                  </a:extLst>
                </a:gridCol>
                <a:gridCol w="976690">
                  <a:extLst>
                    <a:ext uri="{9D8B030D-6E8A-4147-A177-3AD203B41FA5}">
                      <a16:colId xmlns:a16="http://schemas.microsoft.com/office/drawing/2014/main" val="3358346714"/>
                    </a:ext>
                  </a:extLst>
                </a:gridCol>
                <a:gridCol w="1024566">
                  <a:extLst>
                    <a:ext uri="{9D8B030D-6E8A-4147-A177-3AD203B41FA5}">
                      <a16:colId xmlns:a16="http://schemas.microsoft.com/office/drawing/2014/main" val="1077915654"/>
                    </a:ext>
                  </a:extLst>
                </a:gridCol>
                <a:gridCol w="1259554">
                  <a:extLst>
                    <a:ext uri="{9D8B030D-6E8A-4147-A177-3AD203B41FA5}">
                      <a16:colId xmlns:a16="http://schemas.microsoft.com/office/drawing/2014/main" val="3339814823"/>
                    </a:ext>
                  </a:extLst>
                </a:gridCol>
                <a:gridCol w="1128532">
                  <a:extLst>
                    <a:ext uri="{9D8B030D-6E8A-4147-A177-3AD203B41FA5}">
                      <a16:colId xmlns:a16="http://schemas.microsoft.com/office/drawing/2014/main" val="3066192158"/>
                    </a:ext>
                  </a:extLst>
                </a:gridCol>
                <a:gridCol w="972872">
                  <a:extLst>
                    <a:ext uri="{9D8B030D-6E8A-4147-A177-3AD203B41FA5}">
                      <a16:colId xmlns:a16="http://schemas.microsoft.com/office/drawing/2014/main" val="3052016792"/>
                    </a:ext>
                  </a:extLst>
                </a:gridCol>
              </a:tblGrid>
              <a:tr h="601974"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AIAN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LATINO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HAWAIIAN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MULTIPLE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781374432"/>
                  </a:ext>
                </a:extLst>
              </a:tr>
              <a:tr h="1039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&lt;40%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086849287"/>
                  </a:ext>
                </a:extLst>
              </a:tr>
              <a:tr h="932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 -79%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383259499"/>
                  </a:ext>
                </a:extLst>
              </a:tr>
              <a:tr h="11977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80%+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126827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A42D22-1860-4B0E-9D03-F8D9AC856736}"/>
              </a:ext>
            </a:extLst>
          </p:cNvPr>
          <p:cNvSpPr txBox="1"/>
          <p:nvPr/>
        </p:nvSpPr>
        <p:spPr>
          <a:xfrm>
            <a:off x="960438" y="239903"/>
            <a:ext cx="7223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K-12 Inclusion Varies by Race</a:t>
            </a:r>
          </a:p>
        </p:txBody>
      </p:sp>
    </p:spTree>
    <p:extLst>
      <p:ext uri="{BB962C8B-B14F-4D97-AF65-F5344CB8AC3E}">
        <p14:creationId xmlns:p14="http://schemas.microsoft.com/office/powerpoint/2010/main" val="2157889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783</Words>
  <Application>Microsoft Office PowerPoint</Application>
  <PresentationFormat>On-screen Show (4:3)</PresentationFormat>
  <Paragraphs>107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Adobe Caslon Pro Bold</vt:lpstr>
      <vt:lpstr>Arial</vt:lpstr>
      <vt:lpstr>Calibri</vt:lpstr>
      <vt:lpstr>Calibri Light</vt:lpstr>
      <vt:lpstr>Lucida Grande</vt:lpstr>
      <vt:lpstr>Tahoma</vt:lpstr>
      <vt:lpstr>Tahoma'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What We Know</vt:lpstr>
      <vt:lpstr>PowerPoint Presentation</vt:lpstr>
      <vt:lpstr>PowerPoint Presentation</vt:lpstr>
      <vt:lpstr>K-12 Inclusion varies by disability category</vt:lpstr>
      <vt:lpstr>PowerPoint Presentation</vt:lpstr>
      <vt:lpstr>Intersection Between Race X Disability Category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Shantel Meek</dc:creator>
  <cp:lastModifiedBy>Janniqua Dawkins</cp:lastModifiedBy>
  <cp:revision>21</cp:revision>
  <dcterms:created xsi:type="dcterms:W3CDTF">2020-07-11T16:33:15Z</dcterms:created>
  <dcterms:modified xsi:type="dcterms:W3CDTF">2020-07-24T21:33:13Z</dcterms:modified>
</cp:coreProperties>
</file>